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— Replace every [bracket] before presenting. Keep the opener short: 'I'm going to show you how a video presenter on your website turns the traffic you ALREADY get into more bookings/sales.' (Template by Rohit Shah — rohitshah.club)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2–3 add-ons out loud after quoting the package — most clients take at least one. The own-face upsell has the strongest emotional pull with founders.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client has ever paid for video production, ask what it cost and how long it took. Then let this slide sit quietly.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question on screen, then stop talking. First person to speak sets the next step — let it be the client.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the meeting with a concrete next step booked: 'I'll send the proposal tonight — can you give it a look by Thursday?'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buying CastAI through me — this kit is my way of making sure it pays for itself. — Rohit Shah · rohitshah.club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after the italic question. Let the client answer it — their answer is your pitch. Add THEIR traffic numbers here if you know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beat: if you built a sample video for this client, PLAY IT on this slide. Nothing sells this service like seeing their own site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'done for you' — the client's total time investment is one 15-minute call and two approvals.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'Which page loses you the most opportunities today?' — that page becomes the deployment target in your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dwell here if the client serves multilingual customers — then this slide alone can justify the Multilingual Pack ($997+).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at the ONE use case that fits this client and skip the rest. A focused pitch closes; a catalog confuses.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the day ranges to your real capacity. Under-promise, over-deliver.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ONE recommended package for this client and mention the neighbors as context. Anchor on Multilingual, recommend Pro or Starter. Always mention the Monthly plan at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DARK-image-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image" Target="../media/HERO-image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1.png"/><Relationship Id="rId3" Type="http://schemas.openxmlformats.org/officeDocument/2006/relationships/image" Target="../media/image-11-1.png"/><Relationship Id="rId4" Type="http://schemas.openxmlformats.org/officeDocument/2006/relationships/image" Target="../media/image-11-1.png"/><Relationship Id="rId5" Type="http://schemas.openxmlformats.org/officeDocument/2006/relationships/image" Target="../media/image-11-1.png"/><Relationship Id="rId6" Type="http://schemas.openxmlformats.org/officeDocument/2006/relationships/image" Target="../media/image-11-6.png"/><Relationship Id="rId7" Type="http://schemas.openxmlformats.org/officeDocument/2006/relationships/image" Target="../media/image-11-6.png"/><Relationship Id="rId8" Type="http://schemas.openxmlformats.org/officeDocument/2006/relationships/image" Target="../media/image-11-6.png"/><Relationship Id="rId9" Type="http://schemas.openxmlformats.org/officeDocument/2006/relationships/image" Target="../media/image-11-6.png"/><Relationship Id="rId10" Type="http://schemas.openxmlformats.org/officeDocument/2006/relationships/image" Target="../media/image-11-6.png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1.png"/><Relationship Id="rId3" Type="http://schemas.openxmlformats.org/officeDocument/2006/relationships/image" Target="../media/image-5-1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2.png"/><Relationship Id="rId5" Type="http://schemas.openxmlformats.org/officeDocument/2006/relationships/image" Target="../media/image-8-5.png"/><Relationship Id="rId6" Type="http://schemas.openxmlformats.org/officeDocument/2006/relationships/image" Target="../media/image-8-2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6858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300" kern="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PREPARED FOR  [CLIENT BUSINESS NAME]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822960" y="1371600"/>
            <a:ext cx="87782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54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Turn Your Website Into a
</a:t>
            </a:r>
            <a:pPr indent="0" marL="0">
              <a:lnSpc>
                <a:spcPts val="5400"/>
              </a:lnSpc>
              <a:buNone/>
            </a:pPr>
            <a:r>
              <a:rPr lang="en-US" sz="4800" b="1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24/7 Salesperson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822960" y="3520440"/>
            <a:ext cx="8595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5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professional AI video spokesperson that greets every visitor, presents your offer,</a:t>
            </a:r>
            <a:endParaRPr lang="en-US" sz="1500" dirty="0"/>
          </a:p>
          <a:p>
            <a:pPr indent="0" marL="0">
              <a:lnSpc>
                <a:spcPts val="2200"/>
              </a:lnSpc>
              <a:buNone/>
            </a:pPr>
            <a:r>
              <a:rPr lang="en-US" sz="15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guides them to a clickable button — on every page, in any language, around the clock.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822960" y="4709160"/>
            <a:ext cx="3840480" cy="0"/>
          </a:xfrm>
          <a:prstGeom prst="line">
            <a:avLst/>
          </a:prstGeom>
          <a:noFill/>
          <a:ln w="12700">
            <a:solidFill>
              <a:srgbClr val="2C376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22960" y="48920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Presented by  </a:t>
            </a:r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Name]  ·  [Your Agency Name]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822960" y="5285232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[your@email.com]   ·   [+00 00000 00000]   ·   [yourwebsite.com]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8549640" y="3977640"/>
            <a:ext cx="3063240" cy="2148840"/>
          </a:xfrm>
          <a:prstGeom prst="roundRect">
            <a:avLst>
              <a:gd name="adj" fmla="val 3404"/>
            </a:avLst>
          </a:prstGeom>
          <a:solidFill>
            <a:srgbClr val="0E1530"/>
          </a:solidFill>
          <a:ln w="12700">
            <a:solidFill>
              <a:srgbClr val="2C376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8604504" y="4023360"/>
            <a:ext cx="2953512" cy="274320"/>
          </a:xfrm>
          <a:prstGeom prst="rect">
            <a:avLst/>
          </a:prstGeom>
          <a:solidFill>
            <a:srgbClr val="1A2244"/>
          </a:solidFill>
          <a:ln/>
        </p:spPr>
      </p:sp>
      <p:sp>
        <p:nvSpPr>
          <p:cNvPr id="10" name="Shape 8"/>
          <p:cNvSpPr/>
          <p:nvPr/>
        </p:nvSpPr>
        <p:spPr>
          <a:xfrm>
            <a:off x="8695944" y="4110228"/>
            <a:ext cx="91440" cy="91440"/>
          </a:xfrm>
          <a:prstGeom prst="ellipse">
            <a:avLst/>
          </a:prstGeom>
          <a:solidFill>
            <a:srgbClr val="E86A6A"/>
          </a:solidFill>
          <a:ln/>
        </p:spPr>
      </p:sp>
      <p:sp>
        <p:nvSpPr>
          <p:cNvPr id="11" name="Shape 9"/>
          <p:cNvSpPr/>
          <p:nvPr/>
        </p:nvSpPr>
        <p:spPr>
          <a:xfrm>
            <a:off x="8851392" y="4110228"/>
            <a:ext cx="91440" cy="91440"/>
          </a:xfrm>
          <a:prstGeom prst="ellipse">
            <a:avLst/>
          </a:prstGeom>
          <a:solidFill>
            <a:srgbClr val="F5C64F"/>
          </a:solidFill>
          <a:ln/>
        </p:spPr>
      </p:sp>
      <p:sp>
        <p:nvSpPr>
          <p:cNvPr id="12" name="Shape 10"/>
          <p:cNvSpPr/>
          <p:nvPr/>
        </p:nvSpPr>
        <p:spPr>
          <a:xfrm>
            <a:off x="9006840" y="4110228"/>
            <a:ext cx="91440" cy="91440"/>
          </a:xfrm>
          <a:prstGeom prst="ellipse">
            <a:avLst/>
          </a:prstGeom>
          <a:solidFill>
            <a:srgbClr val="5FCF87"/>
          </a:solidFill>
          <a:ln/>
        </p:spPr>
      </p:sp>
      <p:sp>
        <p:nvSpPr>
          <p:cNvPr id="13" name="Shape 11"/>
          <p:cNvSpPr/>
          <p:nvPr/>
        </p:nvSpPr>
        <p:spPr>
          <a:xfrm>
            <a:off x="8805672" y="4544568"/>
            <a:ext cx="1274308" cy="146304"/>
          </a:xfrm>
          <a:prstGeom prst="roundRect">
            <a:avLst>
              <a:gd name="adj" fmla="val 37500"/>
            </a:avLst>
          </a:prstGeom>
          <a:solidFill>
            <a:srgbClr val="27305C"/>
          </a:solidFill>
          <a:ln/>
        </p:spPr>
      </p:sp>
      <p:sp>
        <p:nvSpPr>
          <p:cNvPr id="14" name="Shape 12"/>
          <p:cNvSpPr/>
          <p:nvPr/>
        </p:nvSpPr>
        <p:spPr>
          <a:xfrm>
            <a:off x="8805672" y="4818888"/>
            <a:ext cx="1592885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15" name="Shape 13"/>
          <p:cNvSpPr/>
          <p:nvPr/>
        </p:nvSpPr>
        <p:spPr>
          <a:xfrm>
            <a:off x="8805672" y="4983480"/>
            <a:ext cx="1433596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16" name="Shape 14"/>
          <p:cNvSpPr/>
          <p:nvPr/>
        </p:nvSpPr>
        <p:spPr>
          <a:xfrm>
            <a:off x="8805672" y="5148072"/>
            <a:ext cx="1115019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17" name="Shape 15"/>
          <p:cNvSpPr/>
          <p:nvPr/>
        </p:nvSpPr>
        <p:spPr>
          <a:xfrm>
            <a:off x="10266883" y="4524451"/>
            <a:ext cx="1172261" cy="1172261"/>
          </a:xfrm>
          <a:prstGeom prst="ellipse">
            <a:avLst/>
          </a:prstGeom>
          <a:solidFill>
            <a:srgbClr val="22D3EE"/>
          </a:solidFill>
          <a:ln/>
        </p:spPr>
      </p:sp>
      <p:sp>
        <p:nvSpPr>
          <p:cNvPr id="18" name="Shape 16"/>
          <p:cNvSpPr/>
          <p:nvPr/>
        </p:nvSpPr>
        <p:spPr>
          <a:xfrm>
            <a:off x="10294315" y="4551883"/>
            <a:ext cx="1117397" cy="1117397"/>
          </a:xfrm>
          <a:prstGeom prst="ellipse">
            <a:avLst/>
          </a:prstGeom>
          <a:solidFill>
            <a:srgbClr val="23204A"/>
          </a:solidFill>
          <a:ln/>
        </p:spPr>
      </p:sp>
      <p:pic>
        <p:nvPicPr>
          <p:cNvPr id="19" name="Image 0" descr="assets/icons/user-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0142" y="4797710"/>
            <a:ext cx="625742" cy="625742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10180015" y="5742432"/>
            <a:ext cx="1345997" cy="274320"/>
          </a:xfrm>
          <a:prstGeom prst="roundRect">
            <a:avLst>
              <a:gd name="adj" fmla="val 50000"/>
            </a:avLst>
          </a:prstGeom>
          <a:solidFill>
            <a:srgbClr val="C77D0A"/>
          </a:solidFill>
          <a:ln/>
        </p:spPr>
      </p:sp>
      <p:sp>
        <p:nvSpPr>
          <p:cNvPr id="21" name="Text 18"/>
          <p:cNvSpPr/>
          <p:nvPr/>
        </p:nvSpPr>
        <p:spPr>
          <a:xfrm>
            <a:off x="10180015" y="5742432"/>
            <a:ext cx="134599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 NOW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822960" y="6455664"/>
            <a:ext cx="10515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661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Template from The CastAI Client Sales Kit — an exclusive bonus by Rohit Shah · rohitshah.club</a:t>
            </a:r>
            <a:endParaRPr lang="en-US" sz="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943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ADD-ONS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85800" y="914400"/>
            <a:ext cx="7315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64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Popular Extras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85800" y="1965960"/>
            <a:ext cx="7498080" cy="548640"/>
          </a:xfrm>
          <a:prstGeom prst="roundRect">
            <a:avLst>
              <a:gd name="adj" fmla="val 13333"/>
            </a:avLst>
          </a:prstGeom>
          <a:solidFill>
            <a:srgbClr val="161E3E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60120" y="1965960"/>
            <a:ext cx="5394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Additional language (native lip-sync)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0" y="196596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5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$147 each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685800" y="2624328"/>
            <a:ext cx="7498080" cy="548640"/>
          </a:xfrm>
          <a:prstGeom prst="roundRect">
            <a:avLst>
              <a:gd name="adj" fmla="val 13333"/>
            </a:avLst>
          </a:prstGeom>
          <a:solidFill>
            <a:srgbClr val="121936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2624328"/>
            <a:ext cx="5394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Additional page deployment + button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400800" y="2624328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5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$97 each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685800" y="3282696"/>
            <a:ext cx="7498080" cy="548640"/>
          </a:xfrm>
          <a:prstGeom prst="roundRect">
            <a:avLst>
              <a:gd name="adj" fmla="val 13333"/>
            </a:avLst>
          </a:prstGeom>
          <a:solidFill>
            <a:srgbClr val="161E3E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60120" y="3282696"/>
            <a:ext cx="5394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Extra presenter variation for split-testing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6400800" y="3282696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5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$97 each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685800" y="3941064"/>
            <a:ext cx="7498080" cy="548640"/>
          </a:xfrm>
          <a:prstGeom prst="roundRect">
            <a:avLst>
              <a:gd name="adj" fmla="val 13333"/>
            </a:avLst>
          </a:prstGeom>
          <a:solidFill>
            <a:srgbClr val="121936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60120" y="3941064"/>
            <a:ext cx="5394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 spokesperson — your face as the presenter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400800" y="3941064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5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$297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685800" y="4599432"/>
            <a:ext cx="7498080" cy="548640"/>
          </a:xfrm>
          <a:prstGeom prst="roundRect">
            <a:avLst>
              <a:gd name="adj" fmla="val 13333"/>
            </a:avLst>
          </a:prstGeom>
          <a:solidFill>
            <a:srgbClr val="161E3E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60120" y="4599432"/>
            <a:ext cx="5394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Persuasion script upgrade (long-form copywriting)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400800" y="4599432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5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$147</a:t>
            </a:r>
            <a:endParaRPr lang="en-US" sz="1350" dirty="0"/>
          </a:p>
        </p:txBody>
      </p:sp>
      <p:sp>
        <p:nvSpPr>
          <p:cNvPr id="19" name="Shape 17"/>
          <p:cNvSpPr/>
          <p:nvPr/>
        </p:nvSpPr>
        <p:spPr>
          <a:xfrm>
            <a:off x="685800" y="5257800"/>
            <a:ext cx="7498080" cy="548640"/>
          </a:xfrm>
          <a:prstGeom prst="roundRect">
            <a:avLst>
              <a:gd name="adj" fmla="val 13333"/>
            </a:avLst>
          </a:prstGeom>
          <a:solidFill>
            <a:srgbClr val="121936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960120" y="5257800"/>
            <a:ext cx="5394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Rush delivery — live in 48 hours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400800" y="525780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5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+50%</a:t>
            </a:r>
            <a:endParaRPr lang="en-US" sz="1350" dirty="0"/>
          </a:p>
        </p:txBody>
      </p:sp>
      <p:sp>
        <p:nvSpPr>
          <p:cNvPr id="22" name="Shape 20"/>
          <p:cNvSpPr/>
          <p:nvPr/>
        </p:nvSpPr>
        <p:spPr>
          <a:xfrm>
            <a:off x="8641080" y="1965960"/>
            <a:ext cx="2880360" cy="3794760"/>
          </a:xfrm>
          <a:prstGeom prst="roundRect">
            <a:avLst>
              <a:gd name="adj" fmla="val 2857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8961120" y="2286000"/>
            <a:ext cx="640080" cy="640080"/>
          </a:xfrm>
          <a:prstGeom prst="roundRect">
            <a:avLst>
              <a:gd name="adj" fmla="val 22000"/>
            </a:avLst>
          </a:prstGeom>
          <a:solidFill>
            <a:srgbClr val="3A2417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24" name="Image 0" descr="assets/icons/sparkles-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9136" y="2414016"/>
            <a:ext cx="384048" cy="384048"/>
          </a:xfrm>
          <a:prstGeom prst="rect">
            <a:avLst/>
          </a:prstGeom>
        </p:spPr>
      </p:pic>
      <p:sp>
        <p:nvSpPr>
          <p:cNvPr id="25" name="Text 22"/>
          <p:cNvSpPr/>
          <p:nvPr/>
        </p:nvSpPr>
        <p:spPr>
          <a:xfrm>
            <a:off x="8961120" y="315468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Client favorite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8961120" y="3520440"/>
            <a:ext cx="22860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50"/>
              </a:lnSpc>
              <a:buNone/>
            </a:pPr>
            <a:r>
              <a:rPr lang="en-US" sz="11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“Be your own presenter” — we turn YOU into the on-screen spokesperson from a single photo or clip. No filming session, ever.</a:t>
            </a:r>
            <a:endParaRPr lang="en-US" sz="1150" dirty="0"/>
          </a:p>
        </p:txBody>
      </p:sp>
      <p:sp>
        <p:nvSpPr>
          <p:cNvPr id="27" name="Text 24"/>
          <p:cNvSpPr/>
          <p:nvPr/>
        </p:nvSpPr>
        <p:spPr>
          <a:xfrm>
            <a:off x="502920" y="645566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  ·  AI Spokesperson Videos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11247120" y="6455664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943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THIS WAY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85800" y="914400"/>
            <a:ext cx="10789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348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Video vs. Your AI Spokesperson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85800" y="1874520"/>
            <a:ext cx="5349240" cy="4069080"/>
          </a:xfrm>
          <a:prstGeom prst="roundRect">
            <a:avLst>
              <a:gd name="adj" fmla="val 2022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05840" y="2148840"/>
            <a:ext cx="4754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video production</a:t>
            </a:r>
            <a:endParaRPr lang="en-US" sz="1600" dirty="0"/>
          </a:p>
        </p:txBody>
      </p:sp>
      <p:pic>
        <p:nvPicPr>
          <p:cNvPr id="6" name="Image 0" descr="assets/icons/x-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" y="2697480"/>
            <a:ext cx="274320" cy="2743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17320" y="2651760"/>
            <a:ext cx="4434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Camera crew, studio, actors, retakes</a:t>
            </a:r>
            <a:endParaRPr lang="en-US" sz="1250" dirty="0"/>
          </a:p>
        </p:txBody>
      </p:sp>
      <p:pic>
        <p:nvPicPr>
          <p:cNvPr id="8" name="Image 1" descr="assets/icons/x-a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3319272"/>
            <a:ext cx="274320" cy="2743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417320" y="3273552"/>
            <a:ext cx="4434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Weeks of scheduling and editing</a:t>
            </a:r>
            <a:endParaRPr lang="en-US" sz="1250" dirty="0"/>
          </a:p>
        </p:txBody>
      </p:sp>
      <p:pic>
        <p:nvPicPr>
          <p:cNvPr id="10" name="Image 2" descr="assets/icons/x-a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3941064"/>
            <a:ext cx="274320" cy="27432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417320" y="3895344"/>
            <a:ext cx="4434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Reshoot every time the offer changes</a:t>
            </a:r>
            <a:endParaRPr lang="en-US" sz="1250" dirty="0"/>
          </a:p>
        </p:txBody>
      </p:sp>
      <p:pic>
        <p:nvPicPr>
          <p:cNvPr id="12" name="Image 3" descr="assets/icons/x-a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4562856"/>
            <a:ext cx="274320" cy="2743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417320" y="4517136"/>
            <a:ext cx="4434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Typically a four-figure invoice per video</a:t>
            </a:r>
            <a:endParaRPr lang="en-US" sz="1250" dirty="0"/>
          </a:p>
        </p:txBody>
      </p:sp>
      <p:pic>
        <p:nvPicPr>
          <p:cNvPr id="14" name="Image 4" descr="assets/icons/x-a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5184648"/>
            <a:ext cx="274320" cy="27432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417320" y="5138928"/>
            <a:ext cx="4434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language, one version, one chance</a:t>
            </a:r>
            <a:endParaRPr lang="en-US" sz="1250" dirty="0"/>
          </a:p>
        </p:txBody>
      </p:sp>
      <p:sp>
        <p:nvSpPr>
          <p:cNvPr id="16" name="Shape 9"/>
          <p:cNvSpPr/>
          <p:nvPr/>
        </p:nvSpPr>
        <p:spPr>
          <a:xfrm>
            <a:off x="6199632" y="1828800"/>
            <a:ext cx="5440680" cy="4160520"/>
          </a:xfrm>
          <a:prstGeom prst="roundRect">
            <a:avLst>
              <a:gd name="adj" fmla="val 2198"/>
            </a:avLst>
          </a:prstGeom>
          <a:solidFill>
            <a:srgbClr val="12203E"/>
          </a:solidFill>
          <a:ln w="15240">
            <a:solidFill>
              <a:srgbClr val="22D3EE"/>
            </a:solidFill>
            <a:prstDash val="solid"/>
          </a:ln>
        </p:spPr>
      </p:sp>
      <p:sp>
        <p:nvSpPr>
          <p:cNvPr id="17" name="Text 10"/>
          <p:cNvSpPr/>
          <p:nvPr/>
        </p:nvSpPr>
        <p:spPr>
          <a:xfrm>
            <a:off x="6537960" y="2148840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AI spokesperson service</a:t>
            </a:r>
            <a:endParaRPr lang="en-US" sz="1600" dirty="0"/>
          </a:p>
        </p:txBody>
      </p:sp>
      <p:pic>
        <p:nvPicPr>
          <p:cNvPr id="18" name="Image 5" descr="assets/icons/check-c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960" y="2697480"/>
            <a:ext cx="274320" cy="27432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949440" y="2651760"/>
            <a:ext cx="4526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filming — ever. Not for you, not for us</a:t>
            </a:r>
            <a:endParaRPr lang="en-US" sz="1250" dirty="0"/>
          </a:p>
        </p:txBody>
      </p:sp>
      <p:pic>
        <p:nvPicPr>
          <p:cNvPr id="20" name="Image 6" descr="assets/icons/check-c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7960" y="3319272"/>
            <a:ext cx="274320" cy="274320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6949440" y="3273552"/>
            <a:ext cx="4526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on your site in about a week</a:t>
            </a:r>
            <a:endParaRPr lang="en-US" sz="1250" dirty="0"/>
          </a:p>
        </p:txBody>
      </p:sp>
      <p:pic>
        <p:nvPicPr>
          <p:cNvPr id="22" name="Image 7" descr="assets/icons/check-c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7960" y="3941064"/>
            <a:ext cx="274320" cy="274320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6949440" y="3895344"/>
            <a:ext cx="4526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Words change? Video updates, lips re-sync</a:t>
            </a:r>
            <a:endParaRPr lang="en-US" sz="1250" dirty="0"/>
          </a:p>
        </p:txBody>
      </p:sp>
      <p:pic>
        <p:nvPicPr>
          <p:cNvPr id="24" name="Image 8" descr="assets/icons/check-c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7960" y="4562856"/>
            <a:ext cx="274320" cy="274320"/>
          </a:xfrm>
          <a:prstGeom prst="rect">
            <a:avLst/>
          </a:prstGeom>
        </p:spPr>
      </p:pic>
      <p:sp>
        <p:nvSpPr>
          <p:cNvPr id="25" name="Text 14"/>
          <p:cNvSpPr/>
          <p:nvPr/>
        </p:nvSpPr>
        <p:spPr>
          <a:xfrm>
            <a:off x="6949440" y="4517136"/>
            <a:ext cx="4526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fraction of studio cost — fixed price</a:t>
            </a:r>
            <a:endParaRPr lang="en-US" sz="1250" dirty="0"/>
          </a:p>
        </p:txBody>
      </p:sp>
      <p:pic>
        <p:nvPicPr>
          <p:cNvPr id="26" name="Image 9" descr="assets/icons/check-c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7960" y="5184648"/>
            <a:ext cx="274320" cy="274320"/>
          </a:xfrm>
          <a:prstGeom prst="rect">
            <a:avLst/>
          </a:prstGeom>
        </p:spPr>
      </p:pic>
      <p:sp>
        <p:nvSpPr>
          <p:cNvPr id="27" name="Text 15"/>
          <p:cNvSpPr/>
          <p:nvPr/>
        </p:nvSpPr>
        <p:spPr>
          <a:xfrm>
            <a:off x="6949440" y="5138928"/>
            <a:ext cx="4526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language, endless variations to test</a:t>
            </a:r>
            <a:endParaRPr lang="en-US" sz="1250" dirty="0"/>
          </a:p>
        </p:txBody>
      </p:sp>
      <p:sp>
        <p:nvSpPr>
          <p:cNvPr id="28" name="Text 16"/>
          <p:cNvSpPr/>
          <p:nvPr/>
        </p:nvSpPr>
        <p:spPr>
          <a:xfrm>
            <a:off x="502920" y="645566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  ·  AI Spokesperson Videos</a:t>
            </a:r>
            <a:endParaRPr lang="en-US" sz="900" dirty="0"/>
          </a:p>
        </p:txBody>
      </p:sp>
      <p:sp>
        <p:nvSpPr>
          <p:cNvPr id="29" name="Text 17"/>
          <p:cNvSpPr/>
          <p:nvPr/>
        </p:nvSpPr>
        <p:spPr>
          <a:xfrm>
            <a:off x="11247120" y="6455664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943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 STEPS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85800" y="91440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64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Getting Started Is the Easy Part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85800" y="1965960"/>
            <a:ext cx="3429000" cy="2834640"/>
          </a:xfrm>
          <a:prstGeom prst="roundRect">
            <a:avLst>
              <a:gd name="adj" fmla="val 2903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05840" y="2286000"/>
            <a:ext cx="658368" cy="658368"/>
          </a:xfrm>
          <a:prstGeom prst="roundRect">
            <a:avLst>
              <a:gd name="adj" fmla="val 22000"/>
            </a:avLst>
          </a:prstGeom>
          <a:solidFill>
            <a:srgbClr val="3A2417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6" name="Image 0" descr="assets/icons/check-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7514" y="2417674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05840" y="3154680"/>
            <a:ext cx="2788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· Say yes today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1005840" y="3611880"/>
            <a:ext cx="2788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Pick your package. We send a short proposal and a deposit invoice — your project slot is reserved.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389120" y="1965960"/>
            <a:ext cx="3429000" cy="2834640"/>
          </a:xfrm>
          <a:prstGeom prst="roundRect">
            <a:avLst>
              <a:gd name="adj" fmla="val 2903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709160" y="2286000"/>
            <a:ext cx="658368" cy="658368"/>
          </a:xfrm>
          <a:prstGeom prst="roundRect">
            <a:avLst>
              <a:gd name="adj" fmla="val 22000"/>
            </a:avLst>
          </a:prstGeom>
          <a:solidFill>
            <a:srgbClr val="3A2417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11" name="Image 1" descr="assets/icons/mic-a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834" y="2417674"/>
            <a:ext cx="395021" cy="39502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709160" y="3154680"/>
            <a:ext cx="2788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· One short call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4709160" y="3611880"/>
            <a:ext cx="2788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Fifteen minutes on your offer and your pages. Then we disappear and get to work.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8092440" y="1965960"/>
            <a:ext cx="3429000" cy="2834640"/>
          </a:xfrm>
          <a:prstGeom prst="roundRect">
            <a:avLst>
              <a:gd name="adj" fmla="val 2903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8412480" y="2286000"/>
            <a:ext cx="658368" cy="658368"/>
          </a:xfrm>
          <a:prstGeom prst="roundRect">
            <a:avLst>
              <a:gd name="adj" fmla="val 22000"/>
            </a:avLst>
          </a:prstGeom>
          <a:solidFill>
            <a:srgbClr val="3A2417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16" name="Image 2" descr="assets/icons/rocket-a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154" y="2417674"/>
            <a:ext cx="395021" cy="395021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412480" y="3154680"/>
            <a:ext cx="2788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· Go live in ~[7] days</a:t>
            </a:r>
            <a:endParaRPr lang="en-US" sz="1550" dirty="0"/>
          </a:p>
        </p:txBody>
      </p:sp>
      <p:sp>
        <p:nvSpPr>
          <p:cNvPr id="18" name="Text 13"/>
          <p:cNvSpPr/>
          <p:nvPr/>
        </p:nvSpPr>
        <p:spPr>
          <a:xfrm>
            <a:off x="8412480" y="3611880"/>
            <a:ext cx="2788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presenter starts greeting visitors — and you'll wonder why the site was ever silent.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685800" y="5166360"/>
            <a:ext cx="10835640" cy="868680"/>
          </a:xfrm>
          <a:prstGeom prst="roundRect">
            <a:avLst>
              <a:gd name="adj" fmla="val 12632"/>
            </a:avLst>
          </a:prstGeom>
          <a:solidFill>
            <a:srgbClr val="12203E"/>
          </a:solidFill>
          <a:ln w="12700">
            <a:solidFill>
              <a:srgbClr val="22D3EE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1005840" y="5166360"/>
            <a:ext cx="102412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month I'm taking on [N] new spokesperson projects.  </a:t>
            </a:r>
            <a:pPr indent="0" marL="0">
              <a:buNone/>
            </a:pPr>
            <a:r>
              <a:rPr lang="en-US" sz="1550" b="1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Want [Client Business Name] to be one of them?</a:t>
            </a:r>
            <a:endParaRPr lang="en-US" sz="1550" dirty="0"/>
          </a:p>
        </p:txBody>
      </p:sp>
      <p:sp>
        <p:nvSpPr>
          <p:cNvPr id="21" name="Text 16"/>
          <p:cNvSpPr/>
          <p:nvPr/>
        </p:nvSpPr>
        <p:spPr>
          <a:xfrm>
            <a:off x="502920" y="645566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  ·  AI Spokesperson Videos</a:t>
            </a:r>
            <a:endParaRPr lang="en-US" sz="900" dirty="0"/>
          </a:p>
        </p:txBody>
      </p:sp>
      <p:sp>
        <p:nvSpPr>
          <p:cNvPr id="22" name="Text 17"/>
          <p:cNvSpPr/>
          <p:nvPr/>
        </p:nvSpPr>
        <p:spPr>
          <a:xfrm>
            <a:off x="11247120" y="6455664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182880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400" kern="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822960" y="2286000"/>
            <a:ext cx="868680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46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Let's Put a Salesperson</a:t>
            </a:r>
            <a:endParaRPr lang="en-US" sz="4000" dirty="0"/>
          </a:p>
          <a:p>
            <a:pPr indent="0" marL="0">
              <a:lnSpc>
                <a:spcPts val="46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Every Page You Own.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822960" y="4297680"/>
            <a:ext cx="82296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Name]
</a:t>
            </a:r>
            <a:pPr indent="0" marL="0">
              <a:lnSpc>
                <a:spcPts val="2000"/>
              </a:lnSpc>
              <a:buNone/>
            </a:pPr>
            <a:r>
              <a:rPr lang="en-US" sz="13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
</a:t>
            </a:r>
            <a:pPr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[your@email.com]  ·  [+00 00000 00000]  ·  [yourwebsite.com]</a:t>
            </a:r>
            <a:endParaRPr lang="en-US" sz="1700" dirty="0"/>
          </a:p>
        </p:txBody>
      </p:sp>
      <p:sp>
        <p:nvSpPr>
          <p:cNvPr id="5" name="Shape 3"/>
          <p:cNvSpPr/>
          <p:nvPr/>
        </p:nvSpPr>
        <p:spPr>
          <a:xfrm>
            <a:off x="8686800" y="4023360"/>
            <a:ext cx="3017520" cy="2103120"/>
          </a:xfrm>
          <a:prstGeom prst="roundRect">
            <a:avLst>
              <a:gd name="adj" fmla="val 3478"/>
            </a:avLst>
          </a:prstGeom>
          <a:solidFill>
            <a:srgbClr val="0E1530"/>
          </a:solidFill>
          <a:ln w="12700">
            <a:solidFill>
              <a:srgbClr val="2C376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741664" y="4069080"/>
            <a:ext cx="2907792" cy="274320"/>
          </a:xfrm>
          <a:prstGeom prst="rect">
            <a:avLst/>
          </a:prstGeom>
          <a:solidFill>
            <a:srgbClr val="1A2244"/>
          </a:solidFill>
          <a:ln/>
        </p:spPr>
      </p:sp>
      <p:sp>
        <p:nvSpPr>
          <p:cNvPr id="7" name="Shape 5"/>
          <p:cNvSpPr/>
          <p:nvPr/>
        </p:nvSpPr>
        <p:spPr>
          <a:xfrm>
            <a:off x="8833104" y="4155948"/>
            <a:ext cx="91440" cy="91440"/>
          </a:xfrm>
          <a:prstGeom prst="ellipse">
            <a:avLst/>
          </a:prstGeom>
          <a:solidFill>
            <a:srgbClr val="E86A6A"/>
          </a:solidFill>
          <a:ln/>
        </p:spPr>
      </p:sp>
      <p:sp>
        <p:nvSpPr>
          <p:cNvPr id="8" name="Shape 6"/>
          <p:cNvSpPr/>
          <p:nvPr/>
        </p:nvSpPr>
        <p:spPr>
          <a:xfrm>
            <a:off x="8988552" y="4155948"/>
            <a:ext cx="91440" cy="91440"/>
          </a:xfrm>
          <a:prstGeom prst="ellipse">
            <a:avLst/>
          </a:prstGeom>
          <a:solidFill>
            <a:srgbClr val="F5C64F"/>
          </a:solidFill>
          <a:ln/>
        </p:spPr>
      </p:sp>
      <p:sp>
        <p:nvSpPr>
          <p:cNvPr id="9" name="Shape 7"/>
          <p:cNvSpPr/>
          <p:nvPr/>
        </p:nvSpPr>
        <p:spPr>
          <a:xfrm>
            <a:off x="9144000" y="4155948"/>
            <a:ext cx="91440" cy="91440"/>
          </a:xfrm>
          <a:prstGeom prst="ellipse">
            <a:avLst/>
          </a:prstGeom>
          <a:solidFill>
            <a:srgbClr val="5FCF87"/>
          </a:solidFill>
          <a:ln/>
        </p:spPr>
      </p:sp>
      <p:sp>
        <p:nvSpPr>
          <p:cNvPr id="10" name="Shape 8"/>
          <p:cNvSpPr/>
          <p:nvPr/>
        </p:nvSpPr>
        <p:spPr>
          <a:xfrm>
            <a:off x="8942832" y="4590288"/>
            <a:ext cx="1255288" cy="146304"/>
          </a:xfrm>
          <a:prstGeom prst="roundRect">
            <a:avLst>
              <a:gd name="adj" fmla="val 37500"/>
            </a:avLst>
          </a:prstGeom>
          <a:solidFill>
            <a:srgbClr val="27305C"/>
          </a:solidFill>
          <a:ln/>
        </p:spPr>
      </p:sp>
      <p:sp>
        <p:nvSpPr>
          <p:cNvPr id="11" name="Shape 9"/>
          <p:cNvSpPr/>
          <p:nvPr/>
        </p:nvSpPr>
        <p:spPr>
          <a:xfrm>
            <a:off x="8942832" y="4864608"/>
            <a:ext cx="1569110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12" name="Shape 10"/>
          <p:cNvSpPr/>
          <p:nvPr/>
        </p:nvSpPr>
        <p:spPr>
          <a:xfrm>
            <a:off x="8942832" y="5029200"/>
            <a:ext cx="1412199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13" name="Shape 11"/>
          <p:cNvSpPr/>
          <p:nvPr/>
        </p:nvSpPr>
        <p:spPr>
          <a:xfrm>
            <a:off x="8942832" y="5193792"/>
            <a:ext cx="1098377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14" name="Shape 12"/>
          <p:cNvSpPr/>
          <p:nvPr/>
        </p:nvSpPr>
        <p:spPr>
          <a:xfrm>
            <a:off x="10382098" y="4548226"/>
            <a:ext cx="1148486" cy="1148486"/>
          </a:xfrm>
          <a:prstGeom prst="ellipse">
            <a:avLst/>
          </a:prstGeom>
          <a:solidFill>
            <a:srgbClr val="22D3EE"/>
          </a:solidFill>
          <a:ln/>
        </p:spPr>
      </p:sp>
      <p:sp>
        <p:nvSpPr>
          <p:cNvPr id="15" name="Shape 13"/>
          <p:cNvSpPr/>
          <p:nvPr/>
        </p:nvSpPr>
        <p:spPr>
          <a:xfrm>
            <a:off x="10409530" y="4575658"/>
            <a:ext cx="1093622" cy="1093622"/>
          </a:xfrm>
          <a:prstGeom prst="ellipse">
            <a:avLst/>
          </a:prstGeom>
          <a:solidFill>
            <a:srgbClr val="23204A"/>
          </a:solidFill>
          <a:ln/>
        </p:spPr>
      </p:sp>
      <p:pic>
        <p:nvPicPr>
          <p:cNvPr id="16" name="Image 0" descr="assets/icons/user-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0127" y="4816255"/>
            <a:ext cx="612429" cy="612429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10295230" y="5742432"/>
            <a:ext cx="1322222" cy="274320"/>
          </a:xfrm>
          <a:prstGeom prst="roundRect">
            <a:avLst>
              <a:gd name="adj" fmla="val 50000"/>
            </a:avLst>
          </a:prstGeom>
          <a:solidFill>
            <a:srgbClr val="C77D0A"/>
          </a:solidFill>
          <a:ln/>
        </p:spPr>
      </p:sp>
      <p:sp>
        <p:nvSpPr>
          <p:cNvPr id="18" name="Text 15"/>
          <p:cNvSpPr/>
          <p:nvPr/>
        </p:nvSpPr>
        <p:spPr>
          <a:xfrm>
            <a:off x="10295230" y="5742432"/>
            <a:ext cx="132222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SAY YES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807208" y="685800"/>
            <a:ext cx="6583680" cy="502920"/>
          </a:xfrm>
          <a:prstGeom prst="roundRect">
            <a:avLst>
              <a:gd name="adj" fmla="val 49091"/>
            </a:avLst>
          </a:prstGeom>
          <a:solidFill>
            <a:srgbClr val="3A2417"/>
          </a:solidFill>
          <a:ln w="12700">
            <a:solidFill>
              <a:srgbClr val="C77D0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807208" y="685800"/>
            <a:ext cx="6583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YOU, NOT YOUR CLIENT — DELETE THIS SLIDE BEFORE PRESENTING</a:t>
            </a:r>
            <a:endParaRPr lang="en-US" sz="1100" dirty="0"/>
          </a:p>
        </p:txBody>
      </p:sp>
      <p:pic>
        <p:nvPicPr>
          <p:cNvPr id="4" name="Image 0" descr="assets/rohit-circle-rin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0368" y="1508760"/>
            <a:ext cx="1737360" cy="17373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54480" y="342900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You're pitching with the CastAI Client Sales Kit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554480" y="3931920"/>
            <a:ext cx="9144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exclusive bonus hand-built by Rohit Shah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2011680" y="4480560"/>
            <a:ext cx="8183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Quick tips before you present:  replace every [bracket]  ·  drop your logo on the cover  ·  keep only the package slide prices you actually offer  ·  rehearse the speaker notes once — they contain the pitch.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1554480" y="5440680"/>
            <a:ext cx="9144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client-getting scripts, pricing and paperwork are in your Sales Kit PDF.
</a:t>
            </a:r>
            <a:pPr algn="ctr" indent="0" marL="0">
              <a:lnSpc>
                <a:spcPts val="1900"/>
              </a:lnSpc>
              <a:buNone/>
            </a:pPr>
            <a:r>
              <a:rPr lang="en-US" sz="140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rohitshah.club/castai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943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PROBLEM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85800" y="914400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64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Right Now, Your Website Is Silent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85800" y="1920240"/>
            <a:ext cx="3429000" cy="3566160"/>
          </a:xfrm>
          <a:prstGeom prst="roundRect">
            <a:avLst>
              <a:gd name="adj" fmla="val 24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05840" y="2286000"/>
            <a:ext cx="685800" cy="685800"/>
          </a:xfrm>
          <a:prstGeom prst="roundRect">
            <a:avLst>
              <a:gd name="adj" fmla="val 22000"/>
            </a:avLst>
          </a:prstGeom>
          <a:solidFill>
            <a:srgbClr val="3A2417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6" name="Image 0" descr="assets/icons/x-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423160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05840" y="3200400"/>
            <a:ext cx="2834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Visitors arrive… and leave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05840" y="4023360"/>
            <a:ext cx="2834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visitors look around for a few seconds, see a wall of text, and click away without taking any action.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4389120" y="1920240"/>
            <a:ext cx="3429000" cy="3566160"/>
          </a:xfrm>
          <a:prstGeom prst="roundRect">
            <a:avLst>
              <a:gd name="adj" fmla="val 24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709160" y="2286000"/>
            <a:ext cx="685800" cy="685800"/>
          </a:xfrm>
          <a:prstGeom prst="roundRect">
            <a:avLst>
              <a:gd name="adj" fmla="val 22000"/>
            </a:avLst>
          </a:prstGeom>
          <a:solidFill>
            <a:srgbClr val="3A2417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11" name="Image 1" descr="assets/icons/wallet-a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2423160"/>
            <a:ext cx="411480" cy="4114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709160" y="3200400"/>
            <a:ext cx="2834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exit costs money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4709160" y="4023360"/>
            <a:ext cx="2834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already pay for that traffic — ads, SEO, social. A silent page quietly wastes a share of every visit.</a:t>
            </a:r>
            <a:endParaRPr lang="en-US" sz="1250" dirty="0"/>
          </a:p>
        </p:txBody>
      </p:sp>
      <p:sp>
        <p:nvSpPr>
          <p:cNvPr id="14" name="Shape 10"/>
          <p:cNvSpPr/>
          <p:nvPr/>
        </p:nvSpPr>
        <p:spPr>
          <a:xfrm>
            <a:off x="8092440" y="1920240"/>
            <a:ext cx="3429000" cy="3566160"/>
          </a:xfrm>
          <a:prstGeom prst="roundRect">
            <a:avLst>
              <a:gd name="adj" fmla="val 24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8412480" y="2286000"/>
            <a:ext cx="685800" cy="685800"/>
          </a:xfrm>
          <a:prstGeom prst="roundRect">
            <a:avLst>
              <a:gd name="adj" fmla="val 22000"/>
            </a:avLst>
          </a:prstGeom>
          <a:solidFill>
            <a:srgbClr val="3A2417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16" name="Image 2" descr="assets/icons/camera-a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40" y="2423160"/>
            <a:ext cx="411480" cy="41148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412480" y="3200400"/>
            <a:ext cx="2834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Video was always the fix — but</a:t>
            </a:r>
            <a:endParaRPr lang="en-US" sz="1700" dirty="0"/>
          </a:p>
        </p:txBody>
      </p:sp>
      <p:sp>
        <p:nvSpPr>
          <p:cNvPr id="18" name="Text 13"/>
          <p:cNvSpPr/>
          <p:nvPr/>
        </p:nvSpPr>
        <p:spPr>
          <a:xfrm>
            <a:off x="8412480" y="4023360"/>
            <a:ext cx="28346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Filming means cameras, actors, studios and reshoots every time your offer changes. So it never happens.</a:t>
            </a:r>
            <a:endParaRPr lang="en-US" sz="1250" dirty="0"/>
          </a:p>
        </p:txBody>
      </p:sp>
      <p:sp>
        <p:nvSpPr>
          <p:cNvPr id="19" name="Text 14"/>
          <p:cNvSpPr/>
          <p:nvPr/>
        </p:nvSpPr>
        <p:spPr>
          <a:xfrm>
            <a:off x="685800" y="5760720"/>
            <a:ext cx="10789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Ask yourself:  </a:t>
            </a:r>
            <a:pPr indent="0" marL="0">
              <a:buNone/>
            </a:pPr>
            <a:r>
              <a:rPr lang="en-US" sz="1400" i="1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a real salesperson stood at your door greeting every single visitor — how many more would buy?</a:t>
            </a:r>
            <a:endParaRPr lang="en-US" sz="1400" dirty="0"/>
          </a:p>
        </p:txBody>
      </p:sp>
      <p:sp>
        <p:nvSpPr>
          <p:cNvPr id="20" name="Text 15"/>
          <p:cNvSpPr/>
          <p:nvPr/>
        </p:nvSpPr>
        <p:spPr>
          <a:xfrm>
            <a:off x="502920" y="645566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  ·  AI Spokesperson Videos</a:t>
            </a:r>
            <a:endParaRPr lang="en-US" sz="900" dirty="0"/>
          </a:p>
        </p:txBody>
      </p:sp>
      <p:sp>
        <p:nvSpPr>
          <p:cNvPr id="21" name="Text 16"/>
          <p:cNvSpPr/>
          <p:nvPr/>
        </p:nvSpPr>
        <p:spPr>
          <a:xfrm>
            <a:off x="11247120" y="6455664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943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85800" y="914400"/>
            <a:ext cx="7315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64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Meet Your AI Video Spokesperson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85800" y="1965960"/>
            <a:ext cx="658368" cy="658368"/>
          </a:xfrm>
          <a:prstGeom prst="roundRect">
            <a:avLst>
              <a:gd name="adj" fmla="val 22000"/>
            </a:avLst>
          </a:prstGeom>
          <a:solidFill>
            <a:srgbClr val="1B2C4F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5" name="Image 0" descr="assets/icons/user-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474" y="2097634"/>
            <a:ext cx="395021" cy="3950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572768" y="1947672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professional presenter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1572768" y="2331720"/>
            <a:ext cx="5212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lifelike video spokesperson appears the moment a visitor lands — matched to your brand, or even modeled on you.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685800" y="3383280"/>
            <a:ext cx="658368" cy="658368"/>
          </a:xfrm>
          <a:prstGeom prst="roundRect">
            <a:avLst>
              <a:gd name="adj" fmla="val 22000"/>
            </a:avLst>
          </a:prstGeom>
          <a:solidFill>
            <a:srgbClr val="1B2C4F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9" name="Image 1" descr="assets/icons/mic-c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3514954"/>
            <a:ext cx="395021" cy="3950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572768" y="3364992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Delivers your pitch</a:t>
            </a:r>
            <a:endParaRPr lang="en-US" sz="1650" dirty="0"/>
          </a:p>
        </p:txBody>
      </p:sp>
      <p:sp>
        <p:nvSpPr>
          <p:cNvPr id="11" name="Text 7"/>
          <p:cNvSpPr/>
          <p:nvPr/>
        </p:nvSpPr>
        <p:spPr>
          <a:xfrm>
            <a:off x="1572768" y="3749040"/>
            <a:ext cx="5212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greets visitors, explains your best offer in plain words, and answers the question every visitor has: 'what should I do here?'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685800" y="4800600"/>
            <a:ext cx="658368" cy="658368"/>
          </a:xfrm>
          <a:prstGeom prst="roundRect">
            <a:avLst>
              <a:gd name="adj" fmla="val 22000"/>
            </a:avLst>
          </a:prstGeom>
          <a:solidFill>
            <a:srgbClr val="1B2C4F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13" name="Image 2" descr="assets/icons/click-c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4" y="4932274"/>
            <a:ext cx="395021" cy="39502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572768" y="4782312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Drives one clear action</a:t>
            </a:r>
            <a:endParaRPr lang="en-US" sz="1650" dirty="0"/>
          </a:p>
        </p:txBody>
      </p:sp>
      <p:sp>
        <p:nvSpPr>
          <p:cNvPr id="15" name="Text 10"/>
          <p:cNvSpPr/>
          <p:nvPr/>
        </p:nvSpPr>
        <p:spPr>
          <a:xfrm>
            <a:off x="1572768" y="5166360"/>
            <a:ext cx="5212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clickable button sits with the presenter — straight to your booking calendar, checkout or contact page.</a:t>
            </a:r>
            <a:endParaRPr lang="en-US" sz="1200" dirty="0"/>
          </a:p>
        </p:txBody>
      </p:sp>
      <p:sp>
        <p:nvSpPr>
          <p:cNvPr id="16" name="Shape 11"/>
          <p:cNvSpPr/>
          <p:nvPr/>
        </p:nvSpPr>
        <p:spPr>
          <a:xfrm>
            <a:off x="7406640" y="2011680"/>
            <a:ext cx="4114800" cy="3108960"/>
          </a:xfrm>
          <a:prstGeom prst="roundRect">
            <a:avLst>
              <a:gd name="adj" fmla="val 2353"/>
            </a:avLst>
          </a:prstGeom>
          <a:solidFill>
            <a:srgbClr val="0E1530"/>
          </a:solidFill>
          <a:ln w="12700">
            <a:solidFill>
              <a:srgbClr val="2C3760"/>
            </a:solidFill>
            <a:prstDash val="solid"/>
          </a:ln>
        </p:spPr>
      </p:sp>
      <p:sp>
        <p:nvSpPr>
          <p:cNvPr id="17" name="Shape 12"/>
          <p:cNvSpPr/>
          <p:nvPr/>
        </p:nvSpPr>
        <p:spPr>
          <a:xfrm>
            <a:off x="7461504" y="2057400"/>
            <a:ext cx="4005072" cy="274320"/>
          </a:xfrm>
          <a:prstGeom prst="rect">
            <a:avLst/>
          </a:prstGeom>
          <a:solidFill>
            <a:srgbClr val="1A2244"/>
          </a:solidFill>
          <a:ln/>
        </p:spPr>
      </p:sp>
      <p:sp>
        <p:nvSpPr>
          <p:cNvPr id="18" name="Shape 13"/>
          <p:cNvSpPr/>
          <p:nvPr/>
        </p:nvSpPr>
        <p:spPr>
          <a:xfrm>
            <a:off x="7552944" y="2144268"/>
            <a:ext cx="91440" cy="91440"/>
          </a:xfrm>
          <a:prstGeom prst="ellipse">
            <a:avLst/>
          </a:prstGeom>
          <a:solidFill>
            <a:srgbClr val="E86A6A"/>
          </a:solidFill>
          <a:ln/>
        </p:spPr>
      </p:sp>
      <p:sp>
        <p:nvSpPr>
          <p:cNvPr id="19" name="Shape 14"/>
          <p:cNvSpPr/>
          <p:nvPr/>
        </p:nvSpPr>
        <p:spPr>
          <a:xfrm>
            <a:off x="7708392" y="2144268"/>
            <a:ext cx="91440" cy="91440"/>
          </a:xfrm>
          <a:prstGeom prst="ellipse">
            <a:avLst/>
          </a:prstGeom>
          <a:solidFill>
            <a:srgbClr val="F5C64F"/>
          </a:solidFill>
          <a:ln/>
        </p:spPr>
      </p:sp>
      <p:sp>
        <p:nvSpPr>
          <p:cNvPr id="20" name="Shape 15"/>
          <p:cNvSpPr/>
          <p:nvPr/>
        </p:nvSpPr>
        <p:spPr>
          <a:xfrm>
            <a:off x="7863840" y="2144268"/>
            <a:ext cx="91440" cy="91440"/>
          </a:xfrm>
          <a:prstGeom prst="ellipse">
            <a:avLst/>
          </a:prstGeom>
          <a:solidFill>
            <a:srgbClr val="5FCF87"/>
          </a:solidFill>
          <a:ln/>
        </p:spPr>
      </p:sp>
      <p:sp>
        <p:nvSpPr>
          <p:cNvPr id="21" name="Shape 16"/>
          <p:cNvSpPr/>
          <p:nvPr/>
        </p:nvSpPr>
        <p:spPr>
          <a:xfrm>
            <a:off x="7662672" y="2578608"/>
            <a:ext cx="1711757" cy="146304"/>
          </a:xfrm>
          <a:prstGeom prst="roundRect">
            <a:avLst>
              <a:gd name="adj" fmla="val 37500"/>
            </a:avLst>
          </a:prstGeom>
          <a:solidFill>
            <a:srgbClr val="27305C"/>
          </a:solidFill>
          <a:ln/>
        </p:spPr>
      </p:sp>
      <p:sp>
        <p:nvSpPr>
          <p:cNvPr id="22" name="Shape 17"/>
          <p:cNvSpPr/>
          <p:nvPr/>
        </p:nvSpPr>
        <p:spPr>
          <a:xfrm>
            <a:off x="7662672" y="2852928"/>
            <a:ext cx="2139696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23" name="Shape 18"/>
          <p:cNvSpPr/>
          <p:nvPr/>
        </p:nvSpPr>
        <p:spPr>
          <a:xfrm>
            <a:off x="7662672" y="3017520"/>
            <a:ext cx="1925726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24" name="Shape 19"/>
          <p:cNvSpPr/>
          <p:nvPr/>
        </p:nvSpPr>
        <p:spPr>
          <a:xfrm>
            <a:off x="7662672" y="3182112"/>
            <a:ext cx="1497787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25" name="Shape 20"/>
          <p:cNvSpPr/>
          <p:nvPr/>
        </p:nvSpPr>
        <p:spPr>
          <a:xfrm>
            <a:off x="9676181" y="3019349"/>
            <a:ext cx="1671523" cy="1671523"/>
          </a:xfrm>
          <a:prstGeom prst="ellipse">
            <a:avLst/>
          </a:prstGeom>
          <a:solidFill>
            <a:srgbClr val="22D3EE"/>
          </a:solidFill>
          <a:ln/>
        </p:spPr>
      </p:sp>
      <p:sp>
        <p:nvSpPr>
          <p:cNvPr id="26" name="Shape 21"/>
          <p:cNvSpPr/>
          <p:nvPr/>
        </p:nvSpPr>
        <p:spPr>
          <a:xfrm>
            <a:off x="9703613" y="3046781"/>
            <a:ext cx="1616659" cy="1616659"/>
          </a:xfrm>
          <a:prstGeom prst="ellipse">
            <a:avLst/>
          </a:prstGeom>
          <a:solidFill>
            <a:srgbClr val="23204A"/>
          </a:solidFill>
          <a:ln/>
        </p:spPr>
      </p:sp>
      <p:pic>
        <p:nvPicPr>
          <p:cNvPr id="27" name="Image 3" descr="assets/icons/user-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278" y="3402446"/>
            <a:ext cx="905329" cy="905329"/>
          </a:xfrm>
          <a:prstGeom prst="rect">
            <a:avLst/>
          </a:prstGeom>
        </p:spPr>
      </p:pic>
      <p:sp>
        <p:nvSpPr>
          <p:cNvPr id="28" name="Shape 22"/>
          <p:cNvSpPr/>
          <p:nvPr/>
        </p:nvSpPr>
        <p:spPr>
          <a:xfrm>
            <a:off x="9589313" y="4736592"/>
            <a:ext cx="1845259" cy="274320"/>
          </a:xfrm>
          <a:prstGeom prst="roundRect">
            <a:avLst>
              <a:gd name="adj" fmla="val 50000"/>
            </a:avLst>
          </a:prstGeom>
          <a:solidFill>
            <a:srgbClr val="C77D0A"/>
          </a:solidFill>
          <a:ln/>
        </p:spPr>
      </p:sp>
      <p:sp>
        <p:nvSpPr>
          <p:cNvPr id="29" name="Text 23"/>
          <p:cNvSpPr/>
          <p:nvPr/>
        </p:nvSpPr>
        <p:spPr>
          <a:xfrm>
            <a:off x="9589313" y="4736592"/>
            <a:ext cx="184525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GET A QUOTE</a:t>
            </a:r>
            <a:endParaRPr lang="en-US" sz="900" dirty="0"/>
          </a:p>
        </p:txBody>
      </p:sp>
      <p:sp>
        <p:nvSpPr>
          <p:cNvPr id="30" name="Text 24"/>
          <p:cNvSpPr/>
          <p:nvPr/>
        </p:nvSpPr>
        <p:spPr>
          <a:xfrm>
            <a:off x="7406640" y="525780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website — with a presenter on duty</a:t>
            </a:r>
            <a:endParaRPr lang="en-US" sz="1100" dirty="0"/>
          </a:p>
        </p:txBody>
      </p:sp>
      <p:sp>
        <p:nvSpPr>
          <p:cNvPr id="31" name="Text 25"/>
          <p:cNvSpPr/>
          <p:nvPr/>
        </p:nvSpPr>
        <p:spPr>
          <a:xfrm>
            <a:off x="502920" y="645566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  ·  AI Spokesperson Videos</a:t>
            </a:r>
            <a:endParaRPr lang="en-US" sz="900" dirty="0"/>
          </a:p>
        </p:txBody>
      </p:sp>
      <p:sp>
        <p:nvSpPr>
          <p:cNvPr id="32" name="Text 26"/>
          <p:cNvSpPr/>
          <p:nvPr/>
        </p:nvSpPr>
        <p:spPr>
          <a:xfrm>
            <a:off x="11247120" y="6455664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943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WHAT'S INCLUDED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85800" y="91440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64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Everything Is Done For You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85800" y="1965960"/>
            <a:ext cx="3429000" cy="1828800"/>
          </a:xfrm>
          <a:prstGeom prst="roundRect">
            <a:avLst>
              <a:gd name="adj" fmla="val 45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60120" y="2240280"/>
            <a:ext cx="566928" cy="566928"/>
          </a:xfrm>
          <a:prstGeom prst="roundRect">
            <a:avLst>
              <a:gd name="adj" fmla="val 22000"/>
            </a:avLst>
          </a:prstGeom>
          <a:solidFill>
            <a:srgbClr val="241E4E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6" name="Image 0" descr="assets/icons/pen-v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506" y="2353666"/>
            <a:ext cx="340157" cy="34015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09928" y="2221992"/>
            <a:ext cx="22860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Professionally written script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960120" y="2953512"/>
            <a:ext cx="2880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write the pitch around your offer. You approve every word.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389120" y="1965960"/>
            <a:ext cx="3429000" cy="1828800"/>
          </a:xfrm>
          <a:prstGeom prst="roundRect">
            <a:avLst>
              <a:gd name="adj" fmla="val 45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663440" y="2240280"/>
            <a:ext cx="566928" cy="566928"/>
          </a:xfrm>
          <a:prstGeom prst="roundRect">
            <a:avLst>
              <a:gd name="adj" fmla="val 22000"/>
            </a:avLst>
          </a:prstGeom>
          <a:solidFill>
            <a:srgbClr val="241E4E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11" name="Image 1" descr="assets/icons/users-v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26" y="2353666"/>
            <a:ext cx="340157" cy="34015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13248" y="2221992"/>
            <a:ext cx="22860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Brand-matched presenter</a:t>
            </a:r>
            <a:endParaRPr lang="en-US" sz="1350" dirty="0"/>
          </a:p>
        </p:txBody>
      </p:sp>
      <p:sp>
        <p:nvSpPr>
          <p:cNvPr id="13" name="Text 9"/>
          <p:cNvSpPr/>
          <p:nvPr/>
        </p:nvSpPr>
        <p:spPr>
          <a:xfrm>
            <a:off x="4663440" y="2953512"/>
            <a:ext cx="2880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Choose from 100+ professional presenters — or feature your own face.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8092440" y="1965960"/>
            <a:ext cx="3429000" cy="1828800"/>
          </a:xfrm>
          <a:prstGeom prst="roundRect">
            <a:avLst>
              <a:gd name="adj" fmla="val 45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8366760" y="2240280"/>
            <a:ext cx="566928" cy="566928"/>
          </a:xfrm>
          <a:prstGeom prst="roundRect">
            <a:avLst>
              <a:gd name="adj" fmla="val 22000"/>
            </a:avLst>
          </a:prstGeom>
          <a:solidFill>
            <a:srgbClr val="241E4E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16" name="Image 2" descr="assets/icons/film-v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146" y="2353666"/>
            <a:ext cx="340157" cy="34015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116568" y="2221992"/>
            <a:ext cx="22860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Studio-quality video</a:t>
            </a:r>
            <a:endParaRPr lang="en-US" sz="1350" dirty="0"/>
          </a:p>
        </p:txBody>
      </p:sp>
      <p:sp>
        <p:nvSpPr>
          <p:cNvPr id="18" name="Text 13"/>
          <p:cNvSpPr/>
          <p:nvPr/>
        </p:nvSpPr>
        <p:spPr>
          <a:xfrm>
            <a:off x="8366760" y="2953512"/>
            <a:ext cx="2880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Full-HD spokesperson video produced without cameras, actors or filming.</a:t>
            </a:r>
            <a:endParaRPr lang="en-US" sz="1100" dirty="0"/>
          </a:p>
        </p:txBody>
      </p:sp>
      <p:sp>
        <p:nvSpPr>
          <p:cNvPr id="19" name="Shape 14"/>
          <p:cNvSpPr/>
          <p:nvPr/>
        </p:nvSpPr>
        <p:spPr>
          <a:xfrm>
            <a:off x="685800" y="4023360"/>
            <a:ext cx="3429000" cy="1828800"/>
          </a:xfrm>
          <a:prstGeom prst="roundRect">
            <a:avLst>
              <a:gd name="adj" fmla="val 45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960120" y="4297680"/>
            <a:ext cx="566928" cy="566928"/>
          </a:xfrm>
          <a:prstGeom prst="roundRect">
            <a:avLst>
              <a:gd name="adj" fmla="val 22000"/>
            </a:avLst>
          </a:prstGeom>
          <a:solidFill>
            <a:srgbClr val="241E4E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21" name="Image 3" descr="assets/icons/monitor-v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506" y="4411066"/>
            <a:ext cx="340157" cy="340157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709928" y="4279392"/>
            <a:ext cx="22860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Deployed on your pages</a:t>
            </a:r>
            <a:endParaRPr lang="en-US" sz="1350" dirty="0"/>
          </a:p>
        </p:txBody>
      </p:sp>
      <p:sp>
        <p:nvSpPr>
          <p:cNvPr id="23" name="Text 17"/>
          <p:cNvSpPr/>
          <p:nvPr/>
        </p:nvSpPr>
        <p:spPr>
          <a:xfrm>
            <a:off x="960120" y="5010912"/>
            <a:ext cx="2880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install it on your website — floating overlay or inline, your choice.</a:t>
            </a:r>
            <a:endParaRPr lang="en-US" sz="1100" dirty="0"/>
          </a:p>
        </p:txBody>
      </p:sp>
      <p:sp>
        <p:nvSpPr>
          <p:cNvPr id="24" name="Shape 18"/>
          <p:cNvSpPr/>
          <p:nvPr/>
        </p:nvSpPr>
        <p:spPr>
          <a:xfrm>
            <a:off x="4389120" y="4023360"/>
            <a:ext cx="3429000" cy="1828800"/>
          </a:xfrm>
          <a:prstGeom prst="roundRect">
            <a:avLst>
              <a:gd name="adj" fmla="val 45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25" name="Shape 19"/>
          <p:cNvSpPr/>
          <p:nvPr/>
        </p:nvSpPr>
        <p:spPr>
          <a:xfrm>
            <a:off x="4663440" y="4297680"/>
            <a:ext cx="566928" cy="566928"/>
          </a:xfrm>
          <a:prstGeom prst="roundRect">
            <a:avLst>
              <a:gd name="adj" fmla="val 22000"/>
            </a:avLst>
          </a:prstGeom>
          <a:solidFill>
            <a:srgbClr val="241E4E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26" name="Image 4" descr="assets/icons/click-v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826" y="4411066"/>
            <a:ext cx="340157" cy="340157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413248" y="4279392"/>
            <a:ext cx="22860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Clickable call-to-action</a:t>
            </a:r>
            <a:endParaRPr lang="en-US" sz="1350" dirty="0"/>
          </a:p>
        </p:txBody>
      </p:sp>
      <p:sp>
        <p:nvSpPr>
          <p:cNvPr id="28" name="Text 21"/>
          <p:cNvSpPr/>
          <p:nvPr/>
        </p:nvSpPr>
        <p:spPr>
          <a:xfrm>
            <a:off x="4663440" y="5010912"/>
            <a:ext cx="2880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button with the presenter drives visitors to book, buy or call.</a:t>
            </a:r>
            <a:endParaRPr lang="en-US" sz="1100" dirty="0"/>
          </a:p>
        </p:txBody>
      </p:sp>
      <p:sp>
        <p:nvSpPr>
          <p:cNvPr id="29" name="Shape 22"/>
          <p:cNvSpPr/>
          <p:nvPr/>
        </p:nvSpPr>
        <p:spPr>
          <a:xfrm>
            <a:off x="8092440" y="4023360"/>
            <a:ext cx="3429000" cy="1828800"/>
          </a:xfrm>
          <a:prstGeom prst="roundRect">
            <a:avLst>
              <a:gd name="adj" fmla="val 45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30" name="Shape 23"/>
          <p:cNvSpPr/>
          <p:nvPr/>
        </p:nvSpPr>
        <p:spPr>
          <a:xfrm>
            <a:off x="8366760" y="4297680"/>
            <a:ext cx="566928" cy="566928"/>
          </a:xfrm>
          <a:prstGeom prst="roundRect">
            <a:avLst>
              <a:gd name="adj" fmla="val 22000"/>
            </a:avLst>
          </a:prstGeom>
          <a:solidFill>
            <a:srgbClr val="241E4E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31" name="Image 5" descr="assets/icons/refresh-v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0146" y="4411066"/>
            <a:ext cx="340157" cy="340157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9116568" y="4279392"/>
            <a:ext cx="22860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Painless updates</a:t>
            </a:r>
            <a:endParaRPr lang="en-US" sz="1350" dirty="0"/>
          </a:p>
        </p:txBody>
      </p:sp>
      <p:sp>
        <p:nvSpPr>
          <p:cNvPr id="33" name="Text 25"/>
          <p:cNvSpPr/>
          <p:nvPr/>
        </p:nvSpPr>
        <p:spPr>
          <a:xfrm>
            <a:off x="8366760" y="5010912"/>
            <a:ext cx="2880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Offer changed? We update the words — the video re-syncs, no reshoots.</a:t>
            </a:r>
            <a:endParaRPr lang="en-US" sz="1100" dirty="0"/>
          </a:p>
        </p:txBody>
      </p:sp>
      <p:sp>
        <p:nvSpPr>
          <p:cNvPr id="34" name="Text 26"/>
          <p:cNvSpPr/>
          <p:nvPr/>
        </p:nvSpPr>
        <p:spPr>
          <a:xfrm>
            <a:off x="502920" y="645566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  ·  AI Spokesperson Videos</a:t>
            </a:r>
            <a:endParaRPr lang="en-US" sz="900" dirty="0"/>
          </a:p>
        </p:txBody>
      </p:sp>
      <p:sp>
        <p:nvSpPr>
          <p:cNvPr id="35" name="Text 27"/>
          <p:cNvSpPr/>
          <p:nvPr/>
        </p:nvSpPr>
        <p:spPr>
          <a:xfrm>
            <a:off x="11247120" y="6455664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943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YOUR WEBSITE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85800" y="914400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64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Ways It Works On Your Pages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85800" y="1874520"/>
            <a:ext cx="3429000" cy="3977640"/>
          </a:xfrm>
          <a:prstGeom prst="roundRect">
            <a:avLst>
              <a:gd name="adj" fmla="val 24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60120" y="2148840"/>
            <a:ext cx="2880360" cy="1920240"/>
          </a:xfrm>
          <a:prstGeom prst="roundRect">
            <a:avLst>
              <a:gd name="adj" fmla="val 3810"/>
            </a:avLst>
          </a:prstGeom>
          <a:solidFill>
            <a:srgbClr val="0E1530"/>
          </a:solidFill>
          <a:ln w="12700">
            <a:solidFill>
              <a:srgbClr val="2C376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014984" y="2194560"/>
            <a:ext cx="2770632" cy="274320"/>
          </a:xfrm>
          <a:prstGeom prst="rect">
            <a:avLst/>
          </a:prstGeom>
          <a:solidFill>
            <a:srgbClr val="1A2244"/>
          </a:solidFill>
          <a:ln/>
        </p:spPr>
      </p:sp>
      <p:sp>
        <p:nvSpPr>
          <p:cNvPr id="7" name="Shape 5"/>
          <p:cNvSpPr/>
          <p:nvPr/>
        </p:nvSpPr>
        <p:spPr>
          <a:xfrm>
            <a:off x="1106424" y="2281428"/>
            <a:ext cx="91440" cy="91440"/>
          </a:xfrm>
          <a:prstGeom prst="ellipse">
            <a:avLst/>
          </a:prstGeom>
          <a:solidFill>
            <a:srgbClr val="E86A6A"/>
          </a:solidFill>
          <a:ln/>
        </p:spPr>
      </p:sp>
      <p:sp>
        <p:nvSpPr>
          <p:cNvPr id="8" name="Shape 6"/>
          <p:cNvSpPr/>
          <p:nvPr/>
        </p:nvSpPr>
        <p:spPr>
          <a:xfrm>
            <a:off x="1261872" y="2281428"/>
            <a:ext cx="91440" cy="91440"/>
          </a:xfrm>
          <a:prstGeom prst="ellipse">
            <a:avLst/>
          </a:prstGeom>
          <a:solidFill>
            <a:srgbClr val="F5C64F"/>
          </a:solidFill>
          <a:ln/>
        </p:spPr>
      </p:sp>
      <p:sp>
        <p:nvSpPr>
          <p:cNvPr id="9" name="Shape 7"/>
          <p:cNvSpPr/>
          <p:nvPr/>
        </p:nvSpPr>
        <p:spPr>
          <a:xfrm>
            <a:off x="1417320" y="2281428"/>
            <a:ext cx="91440" cy="91440"/>
          </a:xfrm>
          <a:prstGeom prst="ellipse">
            <a:avLst/>
          </a:prstGeom>
          <a:solidFill>
            <a:srgbClr val="5FCF87"/>
          </a:solidFill>
          <a:ln/>
        </p:spPr>
      </p:sp>
      <p:sp>
        <p:nvSpPr>
          <p:cNvPr id="10" name="Shape 8"/>
          <p:cNvSpPr/>
          <p:nvPr/>
        </p:nvSpPr>
        <p:spPr>
          <a:xfrm>
            <a:off x="1216152" y="2715768"/>
            <a:ext cx="1198230" cy="146304"/>
          </a:xfrm>
          <a:prstGeom prst="roundRect">
            <a:avLst>
              <a:gd name="adj" fmla="val 37500"/>
            </a:avLst>
          </a:prstGeom>
          <a:solidFill>
            <a:srgbClr val="27305C"/>
          </a:solidFill>
          <a:ln/>
        </p:spPr>
      </p:sp>
      <p:sp>
        <p:nvSpPr>
          <p:cNvPr id="11" name="Shape 9"/>
          <p:cNvSpPr/>
          <p:nvPr/>
        </p:nvSpPr>
        <p:spPr>
          <a:xfrm>
            <a:off x="1216152" y="2990088"/>
            <a:ext cx="1497787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12" name="Shape 10"/>
          <p:cNvSpPr/>
          <p:nvPr/>
        </p:nvSpPr>
        <p:spPr>
          <a:xfrm>
            <a:off x="1216152" y="3154680"/>
            <a:ext cx="1348008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13" name="Shape 11"/>
          <p:cNvSpPr/>
          <p:nvPr/>
        </p:nvSpPr>
        <p:spPr>
          <a:xfrm>
            <a:off x="1216152" y="3319272"/>
            <a:ext cx="1048451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14" name="Shape 12"/>
          <p:cNvSpPr/>
          <p:nvPr/>
        </p:nvSpPr>
        <p:spPr>
          <a:xfrm>
            <a:off x="2613355" y="2585923"/>
            <a:ext cx="1053389" cy="1053389"/>
          </a:xfrm>
          <a:prstGeom prst="ellipse">
            <a:avLst/>
          </a:prstGeom>
          <a:solidFill>
            <a:srgbClr val="22D3EE"/>
          </a:solidFill>
          <a:ln/>
        </p:spPr>
      </p:sp>
      <p:sp>
        <p:nvSpPr>
          <p:cNvPr id="15" name="Shape 13"/>
          <p:cNvSpPr/>
          <p:nvPr/>
        </p:nvSpPr>
        <p:spPr>
          <a:xfrm>
            <a:off x="2640787" y="2613355"/>
            <a:ext cx="998525" cy="998525"/>
          </a:xfrm>
          <a:prstGeom prst="ellipse">
            <a:avLst/>
          </a:prstGeom>
          <a:solidFill>
            <a:srgbClr val="23204A"/>
          </a:solidFill>
          <a:ln/>
        </p:spPr>
      </p:sp>
      <p:pic>
        <p:nvPicPr>
          <p:cNvPr id="16" name="Image 0" descr="assets/icons/user-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463" y="2833031"/>
            <a:ext cx="559174" cy="559174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2526487" y="3685032"/>
            <a:ext cx="1227125" cy="274320"/>
          </a:xfrm>
          <a:prstGeom prst="roundRect">
            <a:avLst>
              <a:gd name="adj" fmla="val 50000"/>
            </a:avLst>
          </a:prstGeom>
          <a:solidFill>
            <a:srgbClr val="C77D0A"/>
          </a:solidFill>
          <a:ln/>
        </p:spPr>
      </p:sp>
      <p:sp>
        <p:nvSpPr>
          <p:cNvPr id="18" name="Text 15"/>
          <p:cNvSpPr/>
          <p:nvPr/>
        </p:nvSpPr>
        <p:spPr>
          <a:xfrm>
            <a:off x="2526487" y="3685032"/>
            <a:ext cx="122712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 NOW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960120" y="4297680"/>
            <a:ext cx="2880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Floating overlay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960120" y="4709160"/>
            <a:ext cx="28803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presenter appears in a corner and greets every visitor — attention-grabbing, never in the way.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4389120" y="1874520"/>
            <a:ext cx="3429000" cy="3977640"/>
          </a:xfrm>
          <a:prstGeom prst="roundRect">
            <a:avLst>
              <a:gd name="adj" fmla="val 24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4663440" y="2148840"/>
            <a:ext cx="2880360" cy="1920240"/>
          </a:xfrm>
          <a:prstGeom prst="roundRect">
            <a:avLst>
              <a:gd name="adj" fmla="val 3810"/>
            </a:avLst>
          </a:prstGeom>
          <a:solidFill>
            <a:srgbClr val="0E1530"/>
          </a:solidFill>
          <a:ln w="12700">
            <a:solidFill>
              <a:srgbClr val="2C3760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4718304" y="2194560"/>
            <a:ext cx="2770632" cy="274320"/>
          </a:xfrm>
          <a:prstGeom prst="rect">
            <a:avLst/>
          </a:prstGeom>
          <a:solidFill>
            <a:srgbClr val="1A2244"/>
          </a:solidFill>
          <a:ln/>
        </p:spPr>
      </p:sp>
      <p:sp>
        <p:nvSpPr>
          <p:cNvPr id="24" name="Shape 21"/>
          <p:cNvSpPr/>
          <p:nvPr/>
        </p:nvSpPr>
        <p:spPr>
          <a:xfrm>
            <a:off x="4809744" y="2281428"/>
            <a:ext cx="91440" cy="91440"/>
          </a:xfrm>
          <a:prstGeom prst="ellipse">
            <a:avLst/>
          </a:prstGeom>
          <a:solidFill>
            <a:srgbClr val="E86A6A"/>
          </a:solidFill>
          <a:ln/>
        </p:spPr>
      </p:sp>
      <p:sp>
        <p:nvSpPr>
          <p:cNvPr id="25" name="Shape 22"/>
          <p:cNvSpPr/>
          <p:nvPr/>
        </p:nvSpPr>
        <p:spPr>
          <a:xfrm>
            <a:off x="4965192" y="2281428"/>
            <a:ext cx="91440" cy="91440"/>
          </a:xfrm>
          <a:prstGeom prst="ellipse">
            <a:avLst/>
          </a:prstGeom>
          <a:solidFill>
            <a:srgbClr val="F5C64F"/>
          </a:solidFill>
          <a:ln/>
        </p:spPr>
      </p:sp>
      <p:sp>
        <p:nvSpPr>
          <p:cNvPr id="26" name="Shape 23"/>
          <p:cNvSpPr/>
          <p:nvPr/>
        </p:nvSpPr>
        <p:spPr>
          <a:xfrm>
            <a:off x="5120640" y="2281428"/>
            <a:ext cx="91440" cy="91440"/>
          </a:xfrm>
          <a:prstGeom prst="ellipse">
            <a:avLst/>
          </a:prstGeom>
          <a:solidFill>
            <a:srgbClr val="5FCF87"/>
          </a:solidFill>
          <a:ln/>
        </p:spPr>
      </p:sp>
      <p:sp>
        <p:nvSpPr>
          <p:cNvPr id="27" name="Shape 24"/>
          <p:cNvSpPr/>
          <p:nvPr/>
        </p:nvSpPr>
        <p:spPr>
          <a:xfrm>
            <a:off x="4919472" y="2715768"/>
            <a:ext cx="1198230" cy="146304"/>
          </a:xfrm>
          <a:prstGeom prst="roundRect">
            <a:avLst>
              <a:gd name="adj" fmla="val 37500"/>
            </a:avLst>
          </a:prstGeom>
          <a:solidFill>
            <a:srgbClr val="27305C"/>
          </a:solidFill>
          <a:ln/>
        </p:spPr>
      </p:sp>
      <p:sp>
        <p:nvSpPr>
          <p:cNvPr id="28" name="Shape 25"/>
          <p:cNvSpPr/>
          <p:nvPr/>
        </p:nvSpPr>
        <p:spPr>
          <a:xfrm>
            <a:off x="4919472" y="2990088"/>
            <a:ext cx="1497787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29" name="Shape 26"/>
          <p:cNvSpPr/>
          <p:nvPr/>
        </p:nvSpPr>
        <p:spPr>
          <a:xfrm>
            <a:off x="4919472" y="3154680"/>
            <a:ext cx="1348008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30" name="Shape 27"/>
          <p:cNvSpPr/>
          <p:nvPr/>
        </p:nvSpPr>
        <p:spPr>
          <a:xfrm>
            <a:off x="4919472" y="3319272"/>
            <a:ext cx="1048451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31" name="Shape 28"/>
          <p:cNvSpPr/>
          <p:nvPr/>
        </p:nvSpPr>
        <p:spPr>
          <a:xfrm>
            <a:off x="6316675" y="2585923"/>
            <a:ext cx="1053389" cy="1053389"/>
          </a:xfrm>
          <a:prstGeom prst="ellipse">
            <a:avLst/>
          </a:prstGeom>
          <a:solidFill>
            <a:srgbClr val="22D3EE"/>
          </a:solidFill>
          <a:ln/>
        </p:spPr>
      </p:sp>
      <p:sp>
        <p:nvSpPr>
          <p:cNvPr id="32" name="Shape 29"/>
          <p:cNvSpPr/>
          <p:nvPr/>
        </p:nvSpPr>
        <p:spPr>
          <a:xfrm>
            <a:off x="6344107" y="2613355"/>
            <a:ext cx="998525" cy="998525"/>
          </a:xfrm>
          <a:prstGeom prst="ellipse">
            <a:avLst/>
          </a:prstGeom>
          <a:solidFill>
            <a:srgbClr val="23204A"/>
          </a:solidFill>
          <a:ln/>
        </p:spPr>
      </p:sp>
      <p:pic>
        <p:nvPicPr>
          <p:cNvPr id="33" name="Image 1" descr="assets/icons/user-w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783" y="2833031"/>
            <a:ext cx="559174" cy="559174"/>
          </a:xfrm>
          <a:prstGeom prst="rect">
            <a:avLst/>
          </a:prstGeom>
        </p:spPr>
      </p:pic>
      <p:sp>
        <p:nvSpPr>
          <p:cNvPr id="34" name="Shape 30"/>
          <p:cNvSpPr/>
          <p:nvPr/>
        </p:nvSpPr>
        <p:spPr>
          <a:xfrm>
            <a:off x="6229807" y="3685032"/>
            <a:ext cx="1227125" cy="274320"/>
          </a:xfrm>
          <a:prstGeom prst="roundRect">
            <a:avLst>
              <a:gd name="adj" fmla="val 50000"/>
            </a:avLst>
          </a:prstGeom>
          <a:solidFill>
            <a:srgbClr val="C77D0A"/>
          </a:solidFill>
          <a:ln/>
        </p:spPr>
      </p:sp>
      <p:sp>
        <p:nvSpPr>
          <p:cNvPr id="35" name="Text 31"/>
          <p:cNvSpPr/>
          <p:nvPr/>
        </p:nvSpPr>
        <p:spPr>
          <a:xfrm>
            <a:off x="6229807" y="3685032"/>
            <a:ext cx="122712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BUY NOW</a:t>
            </a:r>
            <a:endParaRPr lang="en-US" sz="900" dirty="0"/>
          </a:p>
        </p:txBody>
      </p:sp>
      <p:sp>
        <p:nvSpPr>
          <p:cNvPr id="36" name="Text 32"/>
          <p:cNvSpPr/>
          <p:nvPr/>
        </p:nvSpPr>
        <p:spPr>
          <a:xfrm>
            <a:off x="4663440" y="4297680"/>
            <a:ext cx="2880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Inline embed</a:t>
            </a:r>
            <a:endParaRPr lang="en-US" sz="1600" dirty="0"/>
          </a:p>
        </p:txBody>
      </p:sp>
      <p:sp>
        <p:nvSpPr>
          <p:cNvPr id="37" name="Text 33"/>
          <p:cNvSpPr/>
          <p:nvPr/>
        </p:nvSpPr>
        <p:spPr>
          <a:xfrm>
            <a:off x="4663440" y="4709160"/>
            <a:ext cx="28803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Placed inside the page itself — perfect for sales pages, service pages and product pages.</a:t>
            </a:r>
            <a:endParaRPr lang="en-US" sz="1150" dirty="0"/>
          </a:p>
        </p:txBody>
      </p:sp>
      <p:sp>
        <p:nvSpPr>
          <p:cNvPr id="38" name="Shape 34"/>
          <p:cNvSpPr/>
          <p:nvPr/>
        </p:nvSpPr>
        <p:spPr>
          <a:xfrm>
            <a:off x="8092440" y="1874520"/>
            <a:ext cx="3429000" cy="3977640"/>
          </a:xfrm>
          <a:prstGeom prst="roundRect">
            <a:avLst>
              <a:gd name="adj" fmla="val 240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39" name="Shape 35"/>
          <p:cNvSpPr/>
          <p:nvPr/>
        </p:nvSpPr>
        <p:spPr>
          <a:xfrm>
            <a:off x="8366760" y="2148840"/>
            <a:ext cx="2880360" cy="1920240"/>
          </a:xfrm>
          <a:prstGeom prst="roundRect">
            <a:avLst>
              <a:gd name="adj" fmla="val 3810"/>
            </a:avLst>
          </a:prstGeom>
          <a:solidFill>
            <a:srgbClr val="0E1530"/>
          </a:solidFill>
          <a:ln w="12700">
            <a:solidFill>
              <a:srgbClr val="2C3760"/>
            </a:solidFill>
            <a:prstDash val="solid"/>
          </a:ln>
        </p:spPr>
      </p:sp>
      <p:sp>
        <p:nvSpPr>
          <p:cNvPr id="40" name="Shape 36"/>
          <p:cNvSpPr/>
          <p:nvPr/>
        </p:nvSpPr>
        <p:spPr>
          <a:xfrm>
            <a:off x="8421624" y="2194560"/>
            <a:ext cx="2770632" cy="274320"/>
          </a:xfrm>
          <a:prstGeom prst="rect">
            <a:avLst/>
          </a:prstGeom>
          <a:solidFill>
            <a:srgbClr val="1A2244"/>
          </a:solidFill>
          <a:ln/>
        </p:spPr>
      </p:sp>
      <p:sp>
        <p:nvSpPr>
          <p:cNvPr id="41" name="Shape 37"/>
          <p:cNvSpPr/>
          <p:nvPr/>
        </p:nvSpPr>
        <p:spPr>
          <a:xfrm>
            <a:off x="8513064" y="2281428"/>
            <a:ext cx="91440" cy="91440"/>
          </a:xfrm>
          <a:prstGeom prst="ellipse">
            <a:avLst/>
          </a:prstGeom>
          <a:solidFill>
            <a:srgbClr val="E86A6A"/>
          </a:solidFill>
          <a:ln/>
        </p:spPr>
      </p:sp>
      <p:sp>
        <p:nvSpPr>
          <p:cNvPr id="42" name="Shape 38"/>
          <p:cNvSpPr/>
          <p:nvPr/>
        </p:nvSpPr>
        <p:spPr>
          <a:xfrm>
            <a:off x="8668512" y="2281428"/>
            <a:ext cx="91440" cy="91440"/>
          </a:xfrm>
          <a:prstGeom prst="ellipse">
            <a:avLst/>
          </a:prstGeom>
          <a:solidFill>
            <a:srgbClr val="F5C64F"/>
          </a:solidFill>
          <a:ln/>
        </p:spPr>
      </p:sp>
      <p:sp>
        <p:nvSpPr>
          <p:cNvPr id="43" name="Shape 39"/>
          <p:cNvSpPr/>
          <p:nvPr/>
        </p:nvSpPr>
        <p:spPr>
          <a:xfrm>
            <a:off x="8823960" y="2281428"/>
            <a:ext cx="91440" cy="91440"/>
          </a:xfrm>
          <a:prstGeom prst="ellipse">
            <a:avLst/>
          </a:prstGeom>
          <a:solidFill>
            <a:srgbClr val="5FCF87"/>
          </a:solidFill>
          <a:ln/>
        </p:spPr>
      </p:sp>
      <p:sp>
        <p:nvSpPr>
          <p:cNvPr id="44" name="Shape 40"/>
          <p:cNvSpPr/>
          <p:nvPr/>
        </p:nvSpPr>
        <p:spPr>
          <a:xfrm>
            <a:off x="8622792" y="2715768"/>
            <a:ext cx="1198230" cy="146304"/>
          </a:xfrm>
          <a:prstGeom prst="roundRect">
            <a:avLst>
              <a:gd name="adj" fmla="val 37500"/>
            </a:avLst>
          </a:prstGeom>
          <a:solidFill>
            <a:srgbClr val="27305C"/>
          </a:solidFill>
          <a:ln/>
        </p:spPr>
      </p:sp>
      <p:sp>
        <p:nvSpPr>
          <p:cNvPr id="45" name="Shape 41"/>
          <p:cNvSpPr/>
          <p:nvPr/>
        </p:nvSpPr>
        <p:spPr>
          <a:xfrm>
            <a:off x="8622792" y="2990088"/>
            <a:ext cx="1497787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46" name="Shape 42"/>
          <p:cNvSpPr/>
          <p:nvPr/>
        </p:nvSpPr>
        <p:spPr>
          <a:xfrm>
            <a:off x="8622792" y="3154680"/>
            <a:ext cx="1348008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47" name="Shape 43"/>
          <p:cNvSpPr/>
          <p:nvPr/>
        </p:nvSpPr>
        <p:spPr>
          <a:xfrm>
            <a:off x="8622792" y="3319272"/>
            <a:ext cx="1048451" cy="91440"/>
          </a:xfrm>
          <a:prstGeom prst="roundRect">
            <a:avLst>
              <a:gd name="adj" fmla="val 50000"/>
            </a:avLst>
          </a:prstGeom>
          <a:solidFill>
            <a:srgbClr val="1D2650"/>
          </a:solidFill>
          <a:ln/>
        </p:spPr>
      </p:sp>
      <p:sp>
        <p:nvSpPr>
          <p:cNvPr id="48" name="Shape 44"/>
          <p:cNvSpPr/>
          <p:nvPr/>
        </p:nvSpPr>
        <p:spPr>
          <a:xfrm>
            <a:off x="10019995" y="2585923"/>
            <a:ext cx="1053389" cy="1053389"/>
          </a:xfrm>
          <a:prstGeom prst="ellipse">
            <a:avLst/>
          </a:prstGeom>
          <a:solidFill>
            <a:srgbClr val="22D3EE"/>
          </a:solidFill>
          <a:ln/>
        </p:spPr>
      </p:sp>
      <p:sp>
        <p:nvSpPr>
          <p:cNvPr id="49" name="Shape 45"/>
          <p:cNvSpPr/>
          <p:nvPr/>
        </p:nvSpPr>
        <p:spPr>
          <a:xfrm>
            <a:off x="10047427" y="2613355"/>
            <a:ext cx="998525" cy="998525"/>
          </a:xfrm>
          <a:prstGeom prst="ellipse">
            <a:avLst/>
          </a:prstGeom>
          <a:solidFill>
            <a:srgbClr val="23204A"/>
          </a:solidFill>
          <a:ln/>
        </p:spPr>
      </p:sp>
      <p:pic>
        <p:nvPicPr>
          <p:cNvPr id="50" name="Image 2" descr="assets/icons/user-w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103" y="2833031"/>
            <a:ext cx="559174" cy="559174"/>
          </a:xfrm>
          <a:prstGeom prst="rect">
            <a:avLst/>
          </a:prstGeom>
        </p:spPr>
      </p:pic>
      <p:sp>
        <p:nvSpPr>
          <p:cNvPr id="51" name="Shape 46"/>
          <p:cNvSpPr/>
          <p:nvPr/>
        </p:nvSpPr>
        <p:spPr>
          <a:xfrm>
            <a:off x="9933127" y="3685032"/>
            <a:ext cx="1227125" cy="274320"/>
          </a:xfrm>
          <a:prstGeom prst="roundRect">
            <a:avLst>
              <a:gd name="adj" fmla="val 50000"/>
            </a:avLst>
          </a:prstGeom>
          <a:solidFill>
            <a:srgbClr val="C77D0A"/>
          </a:solidFill>
          <a:ln/>
        </p:spPr>
      </p:sp>
      <p:sp>
        <p:nvSpPr>
          <p:cNvPr id="52" name="Text 47"/>
          <p:cNvSpPr/>
          <p:nvPr/>
        </p:nvSpPr>
        <p:spPr>
          <a:xfrm>
            <a:off x="9933127" y="3685032"/>
            <a:ext cx="122712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GET STARTED</a:t>
            </a:r>
            <a:endParaRPr lang="en-US" sz="900" dirty="0"/>
          </a:p>
        </p:txBody>
      </p:sp>
      <p:sp>
        <p:nvSpPr>
          <p:cNvPr id="53" name="Text 48"/>
          <p:cNvSpPr/>
          <p:nvPr/>
        </p:nvSpPr>
        <p:spPr>
          <a:xfrm>
            <a:off x="8366760" y="4297680"/>
            <a:ext cx="2880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Clickable buttons</a:t>
            </a:r>
            <a:endParaRPr lang="en-US" sz="1600" dirty="0"/>
          </a:p>
        </p:txBody>
      </p:sp>
      <p:sp>
        <p:nvSpPr>
          <p:cNvPr id="54" name="Text 49"/>
          <p:cNvSpPr/>
          <p:nvPr/>
        </p:nvSpPr>
        <p:spPr>
          <a:xfrm>
            <a:off x="8366760" y="4709160"/>
            <a:ext cx="28803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presenter carries a button wired to the action you care about: bookings, checkout, calls, WhatsApp.</a:t>
            </a:r>
            <a:endParaRPr lang="en-US" sz="1150" dirty="0"/>
          </a:p>
        </p:txBody>
      </p:sp>
      <p:sp>
        <p:nvSpPr>
          <p:cNvPr id="55" name="Text 50"/>
          <p:cNvSpPr/>
          <p:nvPr/>
        </p:nvSpPr>
        <p:spPr>
          <a:xfrm>
            <a:off x="502920" y="645566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  ·  AI Spokesperson Videos</a:t>
            </a:r>
            <a:endParaRPr lang="en-US" sz="900" dirty="0"/>
          </a:p>
        </p:txBody>
      </p:sp>
      <p:sp>
        <p:nvSpPr>
          <p:cNvPr id="56" name="Text 51"/>
          <p:cNvSpPr/>
          <p:nvPr/>
        </p:nvSpPr>
        <p:spPr>
          <a:xfrm>
            <a:off x="11247120" y="6455664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943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 GLOBAL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85800" y="914400"/>
            <a:ext cx="67665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4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Presenter. Every Language</a:t>
            </a:r>
            <a:endParaRPr lang="en-US" sz="3000" dirty="0"/>
          </a:p>
          <a:p>
            <a:pPr indent="0" marL="0">
              <a:lnSpc>
                <a:spcPts val="324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Customers Speak.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85800" y="2377440"/>
            <a:ext cx="6035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same video, translated with native lip-sync — the presenter's lips actually match the words. Same face, same energy, in the language that makes your customer feel at home.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685800" y="3703320"/>
            <a:ext cx="1188720" cy="384048"/>
          </a:xfrm>
          <a:prstGeom prst="roundRect">
            <a:avLst>
              <a:gd name="adj" fmla="val 50000"/>
            </a:avLst>
          </a:prstGeom>
          <a:solidFill>
            <a:srgbClr val="1B2C4F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85800" y="3703320"/>
            <a:ext cx="1188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English</a:t>
            </a:r>
            <a:endParaRPr lang="en-US" sz="1050" dirty="0"/>
          </a:p>
        </p:txBody>
      </p:sp>
      <p:sp>
        <p:nvSpPr>
          <p:cNvPr id="7" name="Shape 5"/>
          <p:cNvSpPr/>
          <p:nvPr/>
        </p:nvSpPr>
        <p:spPr>
          <a:xfrm>
            <a:off x="1984248" y="3703320"/>
            <a:ext cx="1188720" cy="384048"/>
          </a:xfrm>
          <a:prstGeom prst="roundRect">
            <a:avLst>
              <a:gd name="adj" fmla="val 50000"/>
            </a:avLst>
          </a:prstGeom>
          <a:solidFill>
            <a:srgbClr val="1B2C4F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984248" y="3703320"/>
            <a:ext cx="1188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Hindi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282696" y="3703320"/>
            <a:ext cx="1188720" cy="384048"/>
          </a:xfrm>
          <a:prstGeom prst="roundRect">
            <a:avLst>
              <a:gd name="adj" fmla="val 50000"/>
            </a:avLst>
          </a:prstGeom>
          <a:solidFill>
            <a:srgbClr val="1B2C4F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82696" y="3703320"/>
            <a:ext cx="1188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Spanish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581144" y="3703320"/>
            <a:ext cx="1188720" cy="384048"/>
          </a:xfrm>
          <a:prstGeom prst="roundRect">
            <a:avLst>
              <a:gd name="adj" fmla="val 50000"/>
            </a:avLst>
          </a:prstGeom>
          <a:solidFill>
            <a:srgbClr val="1B2C4F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81144" y="3703320"/>
            <a:ext cx="1188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French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5879592" y="3703320"/>
            <a:ext cx="1188720" cy="384048"/>
          </a:xfrm>
          <a:prstGeom prst="roundRect">
            <a:avLst>
              <a:gd name="adj" fmla="val 50000"/>
            </a:avLst>
          </a:prstGeom>
          <a:solidFill>
            <a:srgbClr val="1B2C4F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879592" y="3703320"/>
            <a:ext cx="1188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German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685800" y="4206240"/>
            <a:ext cx="1188720" cy="384048"/>
          </a:xfrm>
          <a:prstGeom prst="roundRect">
            <a:avLst>
              <a:gd name="adj" fmla="val 50000"/>
            </a:avLst>
          </a:prstGeom>
          <a:solidFill>
            <a:srgbClr val="1B2C4F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85800" y="4206240"/>
            <a:ext cx="1188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Arabic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1984248" y="4206240"/>
            <a:ext cx="1188720" cy="384048"/>
          </a:xfrm>
          <a:prstGeom prst="roundRect">
            <a:avLst>
              <a:gd name="adj" fmla="val 50000"/>
            </a:avLst>
          </a:prstGeom>
          <a:solidFill>
            <a:srgbClr val="1B2C4F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984248" y="4206240"/>
            <a:ext cx="1188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Portuguese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3282696" y="4206240"/>
            <a:ext cx="1188720" cy="384048"/>
          </a:xfrm>
          <a:prstGeom prst="roundRect">
            <a:avLst>
              <a:gd name="adj" fmla="val 50000"/>
            </a:avLst>
          </a:prstGeom>
          <a:solidFill>
            <a:srgbClr val="1B2C4F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282696" y="4206240"/>
            <a:ext cx="1188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Japanese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4581144" y="4206240"/>
            <a:ext cx="1188720" cy="384048"/>
          </a:xfrm>
          <a:prstGeom prst="roundRect">
            <a:avLst>
              <a:gd name="adj" fmla="val 50000"/>
            </a:avLst>
          </a:prstGeom>
          <a:solidFill>
            <a:srgbClr val="1B2C4F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581144" y="4206240"/>
            <a:ext cx="1188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Mandarin</a:t>
            </a:r>
            <a:endParaRPr lang="en-US" sz="1050" dirty="0"/>
          </a:p>
        </p:txBody>
      </p:sp>
      <p:sp>
        <p:nvSpPr>
          <p:cNvPr id="23" name="Shape 21"/>
          <p:cNvSpPr/>
          <p:nvPr/>
        </p:nvSpPr>
        <p:spPr>
          <a:xfrm>
            <a:off x="5879592" y="4206240"/>
            <a:ext cx="1664208" cy="384048"/>
          </a:xfrm>
          <a:prstGeom prst="roundRect">
            <a:avLst>
              <a:gd name="adj" fmla="val 50000"/>
            </a:avLst>
          </a:prstGeom>
          <a:solidFill>
            <a:srgbClr val="3A2417"/>
          </a:solidFill>
          <a:ln w="6350">
            <a:solidFill>
              <a:srgbClr val="2C376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879592" y="4206240"/>
            <a:ext cx="16642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 hundreds more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685800" y="489204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for: tourist areas · export businesses · international stores · multilingual cities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7680960" y="2011680"/>
            <a:ext cx="3840480" cy="3931920"/>
          </a:xfrm>
          <a:prstGeom prst="roundRect">
            <a:avLst>
              <a:gd name="adj" fmla="val 2143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680960" y="2468880"/>
            <a:ext cx="38404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800" b="1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300+</a:t>
            </a:r>
            <a:endParaRPr lang="en-US" sz="6800" dirty="0"/>
          </a:p>
        </p:txBody>
      </p:sp>
      <p:sp>
        <p:nvSpPr>
          <p:cNvPr id="28" name="Text 26"/>
          <p:cNvSpPr/>
          <p:nvPr/>
        </p:nvSpPr>
        <p:spPr>
          <a:xfrm>
            <a:off x="7680960" y="361188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languages available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8412480" y="4206240"/>
            <a:ext cx="2377440" cy="0"/>
          </a:xfrm>
          <a:prstGeom prst="line">
            <a:avLst/>
          </a:prstGeom>
          <a:noFill/>
          <a:ln w="12700">
            <a:solidFill>
              <a:srgbClr val="2C376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8001000" y="4434840"/>
            <a:ext cx="3200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native lip-sync and a matched voice — not robotic dubbing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502920" y="645566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  ·  AI Spokesperson Videos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11247120" y="6455664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943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IT WINS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85800" y="91440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64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Presenter, Many Jobs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85800" y="1920240"/>
            <a:ext cx="5303520" cy="1874520"/>
          </a:xfrm>
          <a:prstGeom prst="roundRect">
            <a:avLst>
              <a:gd name="adj" fmla="val 439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05840" y="2240280"/>
            <a:ext cx="640080" cy="640080"/>
          </a:xfrm>
          <a:prstGeom prst="roundRect">
            <a:avLst>
              <a:gd name="adj" fmla="val 22000"/>
            </a:avLst>
          </a:prstGeom>
          <a:solidFill>
            <a:srgbClr val="1B2C4F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6" name="Image 0" descr="assets/icons/home-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856" y="2368296"/>
            <a:ext cx="384048" cy="38404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874520" y="2221992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Homepage greeter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874520" y="2633472"/>
            <a:ext cx="3886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Welcomes every visitor, states what you do in one line, points to the next step.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6263640" y="1920240"/>
            <a:ext cx="5303520" cy="1874520"/>
          </a:xfrm>
          <a:prstGeom prst="roundRect">
            <a:avLst>
              <a:gd name="adj" fmla="val 439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583680" y="2240280"/>
            <a:ext cx="640080" cy="640080"/>
          </a:xfrm>
          <a:prstGeom prst="roundRect">
            <a:avLst>
              <a:gd name="adj" fmla="val 22000"/>
            </a:avLst>
          </a:prstGeom>
          <a:solidFill>
            <a:srgbClr val="1B2C4F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11" name="Image 1" descr="assets/icons/target-c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696" y="2368296"/>
            <a:ext cx="384048" cy="38404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452360" y="2221992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Sales page closer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7452360" y="2633472"/>
            <a:ext cx="3886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Walks the visitor through your offer and objections, then sends them to checkout.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685800" y="4023360"/>
            <a:ext cx="5303520" cy="1874520"/>
          </a:xfrm>
          <a:prstGeom prst="roundRect">
            <a:avLst>
              <a:gd name="adj" fmla="val 439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1005840" y="4343400"/>
            <a:ext cx="640080" cy="640080"/>
          </a:xfrm>
          <a:prstGeom prst="roundRect">
            <a:avLst>
              <a:gd name="adj" fmla="val 22000"/>
            </a:avLst>
          </a:prstGeom>
          <a:solidFill>
            <a:srgbClr val="1B2C4F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16" name="Image 2" descr="assets/icons/cart-c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56" y="4471416"/>
            <a:ext cx="384048" cy="38404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874520" y="4325112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 page seller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1874520" y="4736592"/>
            <a:ext cx="3886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Highlights the bestseller, answers the common question, nudges 'Add to Cart'.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6263640" y="4023360"/>
            <a:ext cx="5303520" cy="1874520"/>
          </a:xfrm>
          <a:prstGeom prst="roundRect">
            <a:avLst>
              <a:gd name="adj" fmla="val 4390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6583680" y="4343400"/>
            <a:ext cx="640080" cy="640080"/>
          </a:xfrm>
          <a:prstGeom prst="roundRect">
            <a:avLst>
              <a:gd name="adj" fmla="val 22000"/>
            </a:avLst>
          </a:prstGeom>
          <a:solidFill>
            <a:srgbClr val="1B2C4F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21" name="Image 3" descr="assets/icons/calendar-c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696" y="4471416"/>
            <a:ext cx="384048" cy="38404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452360" y="4325112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Booking page booster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7452360" y="4736592"/>
            <a:ext cx="3886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2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Reassures visitors at the decision moment and points at your calendar.</a:t>
            </a:r>
            <a:endParaRPr lang="en-US" sz="1200" dirty="0"/>
          </a:p>
        </p:txBody>
      </p:sp>
      <p:sp>
        <p:nvSpPr>
          <p:cNvPr id="24" name="Text 18"/>
          <p:cNvSpPr/>
          <p:nvPr/>
        </p:nvSpPr>
        <p:spPr>
          <a:xfrm>
            <a:off x="502920" y="645566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  ·  AI Spokesperson Videos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11247120" y="6455664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943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WE WORK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85800" y="914400"/>
            <a:ext cx="10515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564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Kickoff to Live in About a Week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685800" y="2011680"/>
            <a:ext cx="2560320" cy="3383280"/>
          </a:xfrm>
          <a:prstGeom prst="roundRect">
            <a:avLst>
              <a:gd name="adj" fmla="val 3214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60120" y="2331720"/>
            <a:ext cx="621792" cy="621792"/>
          </a:xfrm>
          <a:prstGeom prst="roundRect">
            <a:avLst>
              <a:gd name="adj" fmla="val 22000"/>
            </a:avLst>
          </a:prstGeom>
          <a:solidFill>
            <a:srgbClr val="1B2C4F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6" name="Image 0" descr="assets/icons/search-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4478" y="2456078"/>
            <a:ext cx="373075" cy="3730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60120" y="315468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· Discovery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960120" y="3566160"/>
            <a:ext cx="20574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15-minute call about your offer, your pages and your goal. That's your total meeting time.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960120" y="4892040"/>
            <a:ext cx="1005840" cy="310896"/>
          </a:xfrm>
          <a:prstGeom prst="roundRect">
            <a:avLst>
              <a:gd name="adj" fmla="val 50000"/>
            </a:avLst>
          </a:prstGeom>
          <a:solidFill>
            <a:srgbClr val="3A2417"/>
          </a:solidFill>
          <a:ln/>
        </p:spPr>
      </p:sp>
      <p:sp>
        <p:nvSpPr>
          <p:cNvPr id="10" name="Text 7"/>
          <p:cNvSpPr/>
          <p:nvPr/>
        </p:nvSpPr>
        <p:spPr>
          <a:xfrm>
            <a:off x="960120" y="4892040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 0</a:t>
            </a:r>
            <a:endParaRPr lang="en-US" sz="950" dirty="0"/>
          </a:p>
        </p:txBody>
      </p:sp>
      <p:pic>
        <p:nvPicPr>
          <p:cNvPr id="11" name="Image 1" descr="assets/icons/arrow-c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552" y="3520440"/>
            <a:ext cx="256032" cy="256032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3474720" y="2011680"/>
            <a:ext cx="2560320" cy="3383280"/>
          </a:xfrm>
          <a:prstGeom prst="roundRect">
            <a:avLst>
              <a:gd name="adj" fmla="val 3214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3749040" y="2331720"/>
            <a:ext cx="621792" cy="621792"/>
          </a:xfrm>
          <a:prstGeom prst="roundRect">
            <a:avLst>
              <a:gd name="adj" fmla="val 22000"/>
            </a:avLst>
          </a:prstGeom>
          <a:solidFill>
            <a:srgbClr val="1B2C4F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14" name="Image 2" descr="assets/icons/pen-c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398" y="2456078"/>
            <a:ext cx="373075" cy="37307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749040" y="315468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· Script</a:t>
            </a:r>
            <a:endParaRPr lang="en-US" sz="1550" dirty="0"/>
          </a:p>
        </p:txBody>
      </p:sp>
      <p:sp>
        <p:nvSpPr>
          <p:cNvPr id="16" name="Text 11"/>
          <p:cNvSpPr/>
          <p:nvPr/>
        </p:nvSpPr>
        <p:spPr>
          <a:xfrm>
            <a:off x="3749040" y="3566160"/>
            <a:ext cx="20574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write the presenter's script around your offer. You approve or tweak every word.</a:t>
            </a:r>
            <a:endParaRPr lang="en-US" sz="1100" dirty="0"/>
          </a:p>
        </p:txBody>
      </p:sp>
      <p:sp>
        <p:nvSpPr>
          <p:cNvPr id="17" name="Shape 12"/>
          <p:cNvSpPr/>
          <p:nvPr/>
        </p:nvSpPr>
        <p:spPr>
          <a:xfrm>
            <a:off x="3749040" y="4892040"/>
            <a:ext cx="1005840" cy="310896"/>
          </a:xfrm>
          <a:prstGeom prst="roundRect">
            <a:avLst>
              <a:gd name="adj" fmla="val 50000"/>
            </a:avLst>
          </a:prstGeom>
          <a:solidFill>
            <a:srgbClr val="3A2417"/>
          </a:solidFill>
          <a:ln/>
        </p:spPr>
      </p:sp>
      <p:sp>
        <p:nvSpPr>
          <p:cNvPr id="18" name="Text 13"/>
          <p:cNvSpPr/>
          <p:nvPr/>
        </p:nvSpPr>
        <p:spPr>
          <a:xfrm>
            <a:off x="3749040" y="4892040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 1–2</a:t>
            </a:r>
            <a:endParaRPr lang="en-US" sz="950" dirty="0"/>
          </a:p>
        </p:txBody>
      </p:sp>
      <p:pic>
        <p:nvPicPr>
          <p:cNvPr id="19" name="Image 3" descr="assets/icons/arrow-c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472" y="3520440"/>
            <a:ext cx="256032" cy="256032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6263640" y="2011680"/>
            <a:ext cx="2560320" cy="3383280"/>
          </a:xfrm>
          <a:prstGeom prst="roundRect">
            <a:avLst>
              <a:gd name="adj" fmla="val 3214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21" name="Shape 15"/>
          <p:cNvSpPr/>
          <p:nvPr/>
        </p:nvSpPr>
        <p:spPr>
          <a:xfrm>
            <a:off x="6537960" y="2331720"/>
            <a:ext cx="621792" cy="621792"/>
          </a:xfrm>
          <a:prstGeom prst="roundRect">
            <a:avLst>
              <a:gd name="adj" fmla="val 22000"/>
            </a:avLst>
          </a:prstGeom>
          <a:solidFill>
            <a:srgbClr val="1B2C4F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22" name="Image 4" descr="assets/icons/clapper-c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318" y="2456078"/>
            <a:ext cx="373075" cy="37307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6537960" y="315468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· Production</a:t>
            </a:r>
            <a:endParaRPr lang="en-US" sz="1550" dirty="0"/>
          </a:p>
        </p:txBody>
      </p:sp>
      <p:sp>
        <p:nvSpPr>
          <p:cNvPr id="24" name="Text 17"/>
          <p:cNvSpPr/>
          <p:nvPr/>
        </p:nvSpPr>
        <p:spPr>
          <a:xfrm>
            <a:off x="6537960" y="3566160"/>
            <a:ext cx="20574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spokesperson video is produced and refined — face, style and voice matched to your brand.</a:t>
            </a:r>
            <a:endParaRPr lang="en-US" sz="1100" dirty="0"/>
          </a:p>
        </p:txBody>
      </p:sp>
      <p:sp>
        <p:nvSpPr>
          <p:cNvPr id="25" name="Shape 18"/>
          <p:cNvSpPr/>
          <p:nvPr/>
        </p:nvSpPr>
        <p:spPr>
          <a:xfrm>
            <a:off x="6537960" y="4892040"/>
            <a:ext cx="1005840" cy="310896"/>
          </a:xfrm>
          <a:prstGeom prst="roundRect">
            <a:avLst>
              <a:gd name="adj" fmla="val 50000"/>
            </a:avLst>
          </a:prstGeom>
          <a:solidFill>
            <a:srgbClr val="3A2417"/>
          </a:solidFill>
          <a:ln/>
        </p:spPr>
      </p:sp>
      <p:sp>
        <p:nvSpPr>
          <p:cNvPr id="26" name="Text 19"/>
          <p:cNvSpPr/>
          <p:nvPr/>
        </p:nvSpPr>
        <p:spPr>
          <a:xfrm>
            <a:off x="6537960" y="4892040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 2–4</a:t>
            </a:r>
            <a:endParaRPr lang="en-US" sz="950" dirty="0"/>
          </a:p>
        </p:txBody>
      </p:sp>
      <p:pic>
        <p:nvPicPr>
          <p:cNvPr id="27" name="Image 5" descr="assets/icons/arrow-c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392" y="3520440"/>
            <a:ext cx="256032" cy="256032"/>
          </a:xfrm>
          <a:prstGeom prst="rect">
            <a:avLst/>
          </a:prstGeom>
        </p:spPr>
      </p:pic>
      <p:sp>
        <p:nvSpPr>
          <p:cNvPr id="28" name="Shape 20"/>
          <p:cNvSpPr/>
          <p:nvPr/>
        </p:nvSpPr>
        <p:spPr>
          <a:xfrm>
            <a:off x="9052560" y="2011680"/>
            <a:ext cx="2560320" cy="3383280"/>
          </a:xfrm>
          <a:prstGeom prst="roundRect">
            <a:avLst>
              <a:gd name="adj" fmla="val 3214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29" name="Shape 21"/>
          <p:cNvSpPr/>
          <p:nvPr/>
        </p:nvSpPr>
        <p:spPr>
          <a:xfrm>
            <a:off x="9326880" y="2331720"/>
            <a:ext cx="621792" cy="621792"/>
          </a:xfrm>
          <a:prstGeom prst="roundRect">
            <a:avLst>
              <a:gd name="adj" fmla="val 22000"/>
            </a:avLst>
          </a:prstGeom>
          <a:solidFill>
            <a:srgbClr val="1B2C4F"/>
          </a:solidFill>
          <a:ln w="9525">
            <a:solidFill>
              <a:srgbClr val="2C3760"/>
            </a:solidFill>
            <a:prstDash val="solid"/>
          </a:ln>
        </p:spPr>
      </p:sp>
      <p:pic>
        <p:nvPicPr>
          <p:cNvPr id="30" name="Image 6" descr="assets/icons/rocket-c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1238" y="2456078"/>
            <a:ext cx="373075" cy="373075"/>
          </a:xfrm>
          <a:prstGeom prst="rect">
            <a:avLst/>
          </a:prstGeom>
        </p:spPr>
      </p:pic>
      <p:sp>
        <p:nvSpPr>
          <p:cNvPr id="31" name="Text 22"/>
          <p:cNvSpPr/>
          <p:nvPr/>
        </p:nvSpPr>
        <p:spPr>
          <a:xfrm>
            <a:off x="9326880" y="315468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· Go live</a:t>
            </a:r>
            <a:endParaRPr lang="en-US" sz="1550" dirty="0"/>
          </a:p>
        </p:txBody>
      </p:sp>
      <p:sp>
        <p:nvSpPr>
          <p:cNvPr id="32" name="Text 23"/>
          <p:cNvSpPr/>
          <p:nvPr/>
        </p:nvSpPr>
        <p:spPr>
          <a:xfrm>
            <a:off x="9326880" y="3566160"/>
            <a:ext cx="20574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50"/>
              </a:lnSpc>
              <a:buNone/>
            </a:pPr>
            <a:r>
              <a:rPr lang="en-US" sz="110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deploy to your pages, wire the button, test on mobile and desktop, and hand over.</a:t>
            </a:r>
            <a:endParaRPr lang="en-US" sz="1100" dirty="0"/>
          </a:p>
        </p:txBody>
      </p:sp>
      <p:sp>
        <p:nvSpPr>
          <p:cNvPr id="33" name="Shape 24"/>
          <p:cNvSpPr/>
          <p:nvPr/>
        </p:nvSpPr>
        <p:spPr>
          <a:xfrm>
            <a:off x="9326880" y="4892040"/>
            <a:ext cx="1005840" cy="310896"/>
          </a:xfrm>
          <a:prstGeom prst="roundRect">
            <a:avLst>
              <a:gd name="adj" fmla="val 50000"/>
            </a:avLst>
          </a:prstGeom>
          <a:solidFill>
            <a:srgbClr val="3A2417"/>
          </a:solidFill>
          <a:ln/>
        </p:spPr>
      </p:sp>
      <p:sp>
        <p:nvSpPr>
          <p:cNvPr id="34" name="Text 25"/>
          <p:cNvSpPr/>
          <p:nvPr/>
        </p:nvSpPr>
        <p:spPr>
          <a:xfrm>
            <a:off x="9326880" y="4892040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 4–7</a:t>
            </a:r>
            <a:endParaRPr lang="en-US" sz="950" dirty="0"/>
          </a:p>
        </p:txBody>
      </p:sp>
      <p:sp>
        <p:nvSpPr>
          <p:cNvPr id="35" name="Text 26"/>
          <p:cNvSpPr/>
          <p:nvPr/>
        </p:nvSpPr>
        <p:spPr>
          <a:xfrm>
            <a:off x="685800" y="571500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i="1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total time investment: one short call and two quick approvals.</a:t>
            </a:r>
            <a:endParaRPr lang="en-US" sz="1350" dirty="0"/>
          </a:p>
        </p:txBody>
      </p:sp>
      <p:sp>
        <p:nvSpPr>
          <p:cNvPr id="36" name="Text 27"/>
          <p:cNvSpPr/>
          <p:nvPr/>
        </p:nvSpPr>
        <p:spPr>
          <a:xfrm>
            <a:off x="502920" y="645566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  ·  AI Spokesperson Videos</a:t>
            </a:r>
            <a:endParaRPr lang="en-US" sz="900" dirty="0"/>
          </a:p>
        </p:txBody>
      </p:sp>
      <p:sp>
        <p:nvSpPr>
          <p:cNvPr id="37" name="Text 28"/>
          <p:cNvSpPr/>
          <p:nvPr/>
        </p:nvSpPr>
        <p:spPr>
          <a:xfrm>
            <a:off x="11247120" y="6455664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566928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INVESTMENT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685800" y="886968"/>
            <a:ext cx="7315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456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Choose Your Package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2697480" cy="4297680"/>
          </a:xfrm>
          <a:prstGeom prst="roundRect">
            <a:avLst>
              <a:gd name="adj" fmla="val 3051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2075688"/>
            <a:ext cx="22402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Starter Website Presenter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777240" y="2715768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$197–297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777240" y="3264408"/>
            <a:ext cx="2240280" cy="0"/>
          </a:xfrm>
          <a:prstGeom prst="line">
            <a:avLst/>
          </a:prstGeom>
          <a:noFill/>
          <a:ln w="9525">
            <a:solidFill>
              <a:srgbClr val="2C376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77240" y="3410712"/>
            <a:ext cx="228600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presenter video (up to 60s)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Script written &amp; approved by you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Deployed on 1 page + CTA button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revision round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3369564" y="1650492"/>
            <a:ext cx="2779776" cy="4379976"/>
          </a:xfrm>
          <a:prstGeom prst="roundRect">
            <a:avLst>
              <a:gd name="adj" fmla="val 3618"/>
            </a:avLst>
          </a:prstGeom>
          <a:solidFill>
            <a:srgbClr val="22D3EE"/>
          </a:solidFill>
          <a:ln/>
        </p:spPr>
      </p:sp>
      <p:sp>
        <p:nvSpPr>
          <p:cNvPr id="10" name="Shape 8"/>
          <p:cNvSpPr/>
          <p:nvPr/>
        </p:nvSpPr>
        <p:spPr>
          <a:xfrm>
            <a:off x="3410712" y="1691640"/>
            <a:ext cx="2697480" cy="4297680"/>
          </a:xfrm>
          <a:prstGeom prst="roundRect">
            <a:avLst>
              <a:gd name="adj" fmla="val 3051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410712" y="1801368"/>
            <a:ext cx="2697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spc="200" kern="0" dirty="0">
                <a:solidFill>
                  <a:srgbClr val="22D3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POPULAR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3639312" y="2075688"/>
            <a:ext cx="22402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 Sales Page Presenter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3639312" y="2715768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$497–997</a:t>
            </a:r>
            <a:endParaRPr lang="en-US" sz="2100" dirty="0"/>
          </a:p>
        </p:txBody>
      </p:sp>
      <p:sp>
        <p:nvSpPr>
          <p:cNvPr id="14" name="Shape 12"/>
          <p:cNvSpPr/>
          <p:nvPr/>
        </p:nvSpPr>
        <p:spPr>
          <a:xfrm>
            <a:off x="3639312" y="3264408"/>
            <a:ext cx="2240280" cy="0"/>
          </a:xfrm>
          <a:prstGeom prst="line">
            <a:avLst/>
          </a:prstGeom>
          <a:noFill/>
          <a:ln w="9525">
            <a:solidFill>
              <a:srgbClr val="2C376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639312" y="3410712"/>
            <a:ext cx="228600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 to 3-minute sales presenter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Full-HD, ad-ready quality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presenter variations to split-test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 to 3 pages + buttons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revision rounds + 30-day check-in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272784" y="1691640"/>
            <a:ext cx="2697480" cy="4297680"/>
          </a:xfrm>
          <a:prstGeom prst="roundRect">
            <a:avLst>
              <a:gd name="adj" fmla="val 3051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501384" y="2075688"/>
            <a:ext cx="22402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Multilingual Video Pack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6501384" y="2715768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$997+</a:t>
            </a:r>
            <a:endParaRPr lang="en-US" sz="2100" dirty="0"/>
          </a:p>
        </p:txBody>
      </p:sp>
      <p:sp>
        <p:nvSpPr>
          <p:cNvPr id="19" name="Shape 17"/>
          <p:cNvSpPr/>
          <p:nvPr/>
        </p:nvSpPr>
        <p:spPr>
          <a:xfrm>
            <a:off x="6501384" y="3264408"/>
            <a:ext cx="2240280" cy="0"/>
          </a:xfrm>
          <a:prstGeom prst="line">
            <a:avLst/>
          </a:prstGeom>
          <a:noFill/>
          <a:ln w="9525">
            <a:solidFill>
              <a:srgbClr val="2C376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501384" y="3410712"/>
            <a:ext cx="228600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Everything in Pro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 to 5 languages, native lip-sync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Localized pages &amp; CTAs per market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video files delivered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9134856" y="1691640"/>
            <a:ext cx="2697480" cy="4297680"/>
          </a:xfrm>
          <a:prstGeom prst="roundRect">
            <a:avLst>
              <a:gd name="adj" fmla="val 3051"/>
            </a:avLst>
          </a:prstGeom>
          <a:solidFill>
            <a:srgbClr val="161E3E"/>
          </a:solidFill>
          <a:ln w="9525">
            <a:solidFill>
              <a:srgbClr val="2C376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9363456" y="2075688"/>
            <a:ext cx="22402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Monthly Video Refresh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9363456" y="2715768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F5A6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$297–497/mo</a:t>
            </a:r>
            <a:endParaRPr lang="en-US" sz="2100" dirty="0"/>
          </a:p>
        </p:txBody>
      </p:sp>
      <p:sp>
        <p:nvSpPr>
          <p:cNvPr id="24" name="Shape 22"/>
          <p:cNvSpPr/>
          <p:nvPr/>
        </p:nvSpPr>
        <p:spPr>
          <a:xfrm>
            <a:off x="9363456" y="3264408"/>
            <a:ext cx="2240280" cy="0"/>
          </a:xfrm>
          <a:prstGeom prst="line">
            <a:avLst/>
          </a:prstGeom>
          <a:noFill/>
          <a:ln w="9525">
            <a:solidFill>
              <a:srgbClr val="2C376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9363456" y="3410712"/>
            <a:ext cx="228600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new/updated video every month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Script changes anytime — no reshoots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pages maintained, links current</a:t>
            </a:r>
            <a:endParaRPr lang="en-US" sz="1050" dirty="0"/>
          </a:p>
          <a:p>
            <a:pPr marL="101600" indent="-101600">
              <a:lnSpc>
                <a:spcPts val="1400"/>
              </a:lnSpc>
              <a:spcAft>
                <a:spcPts val="600"/>
              </a:spcAft>
              <a:buSzPct val="100000"/>
              <a:buChar char="✓"/>
            </a:pPr>
            <a:r>
              <a:rPr lang="en-US" sz="1050" dirty="0">
                <a:solidFill>
                  <a:srgbClr val="9AA8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Quarterly presenter refresh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685800" y="6108192"/>
            <a:ext cx="10789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Prices are project-based — no hourly billing, no surprises. 50% to begin, balance on approval.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502920" y="6455664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[Your Agency Name]  ·  AI Spokesperson Videos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11247120" y="6455664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C89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2026-07-12T08:55:20Z</dcterms:created>
  <dcterms:modified xsi:type="dcterms:W3CDTF">2026-07-12T08:55:20Z</dcterms:modified>
</cp:coreProperties>
</file>